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3" r:id="rId3"/>
    <p:sldId id="269" r:id="rId4"/>
    <p:sldId id="260" r:id="rId5"/>
    <p:sldId id="267" r:id="rId6"/>
    <p:sldId id="259" r:id="rId7"/>
    <p:sldId id="268" r:id="rId8"/>
    <p:sldId id="262" r:id="rId9"/>
    <p:sldId id="265" r:id="rId10"/>
    <p:sldId id="261" r:id="rId11"/>
    <p:sldId id="266" r:id="rId12"/>
    <p:sldId id="264"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5" d="100"/>
          <a:sy n="105" d="100"/>
        </p:scale>
        <p:origin x="77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8/7/2024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799"/>
            <a:ext cx="8825658" cy="3640667"/>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8/7/2024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8/7/2024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0" y="1447800"/>
            <a:ext cx="7999315" cy="2323374"/>
          </a:xfrm>
        </p:spPr>
        <p:txBody>
          <a:bodyPr/>
          <a:lstStyle>
            <a:lvl1pPr>
              <a:defRPr sz="4800"/>
            </a:lvl1pPr>
          </a:lstStyle>
          <a:p>
            <a:r>
              <a:rPr lang="en-US"/>
              <a:t>Click to edit Master title style</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lumMod val="60000"/>
                    <a:lumOff val="4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8/7/2024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p>
            <a:pPr algn="r"/>
            <a:r>
              <a:rPr lang="en-US" sz="12200" b="0" i="0" dirty="0">
                <a:solidFill>
                  <a:schemeClr val="accent1">
                    <a:lumMod val="60000"/>
                    <a:lumOff val="40000"/>
                  </a:schemeClr>
                </a:solidFill>
                <a:latin typeface="Arial"/>
                <a:ea typeface="+mj-ea"/>
                <a:cs typeface="+mj-cs"/>
              </a:rPr>
              <a:t>“</a:t>
            </a:r>
          </a:p>
        </p:txBody>
      </p:sp>
      <p:sp>
        <p:nvSpPr>
          <p:cNvPr id="11" name="TextBox 10"/>
          <p:cNvSpPr txBox="1"/>
          <p:nvPr/>
        </p:nvSpPr>
        <p:spPr>
          <a:xfrm>
            <a:off x="9330490" y="2613787"/>
            <a:ext cx="801912" cy="1969770"/>
          </a:xfrm>
          <a:prstGeom prst="rect">
            <a:avLst/>
          </a:prstGeom>
          <a:noFill/>
        </p:spPr>
        <p:txBody>
          <a:bodyPr wrap="square" rtlCol="0">
            <a:spAutoFit/>
          </a:bodyPr>
          <a:lstStyle/>
          <a:p>
            <a:pPr algn="r"/>
            <a:r>
              <a:rPr lang="en-US" sz="12200" b="0" i="0" dirty="0">
                <a:solidFill>
                  <a:schemeClr val="accent1">
                    <a:lumMod val="60000"/>
                    <a:lumOff val="40000"/>
                  </a:schemeClr>
                </a:solidFill>
                <a:latin typeface="Arial"/>
                <a:ea typeface="+mj-ea"/>
                <a:cs typeface="+mj-cs"/>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59"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8/7/2024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8/7/2024</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8/7/2024</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8/7/2024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8/7/2024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96027F-7875-4030-9381-8BD8C4F21935}" type="datetimeFigureOut">
              <a:rPr lang="en-US" dirty="0"/>
              <a:t>8/7/2024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96027F-7875-4030-9381-8BD8C4F21935}" type="datetimeFigureOut">
              <a:rPr lang="en-US" dirty="0"/>
              <a:t>8/7/2024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8/7/2024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8/7/2024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8/7/2024</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8/7/2024</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3"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5" y="3129280"/>
            <a:ext cx="34010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t>8/7/2024</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8/7/2024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44"/>
          <a:stretch/>
        </p:blipFill>
        <p:spPr>
          <a:xfrm>
            <a:off x="0" y="2669685"/>
            <a:ext cx="4035669"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8/7/2024</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adaa.org/understanding-anxiety/facts-statistic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sz="5400" dirty="0"/>
              <a:t>FACING ANXIETY IN CANCER</a:t>
            </a:r>
            <a:br>
              <a:rPr lang="en-US" sz="5400" dirty="0"/>
            </a:br>
            <a:br>
              <a:rPr lang="en-US" sz="5400" dirty="0"/>
            </a:br>
            <a:endParaRPr lang="en-US" sz="5400" dirty="0"/>
          </a:p>
        </p:txBody>
      </p:sp>
      <p:sp>
        <p:nvSpPr>
          <p:cNvPr id="3" name="Subtitle 2"/>
          <p:cNvSpPr>
            <a:spLocks noGrp="1"/>
          </p:cNvSpPr>
          <p:nvPr>
            <p:ph type="subTitle" idx="1"/>
          </p:nvPr>
        </p:nvSpPr>
        <p:spPr/>
        <p:txBody>
          <a:bodyPr/>
          <a:lstStyle/>
          <a:p>
            <a:r>
              <a:rPr lang="en-US" dirty="0"/>
              <a:t>Anjanette Cureton, PsyD</a:t>
            </a:r>
          </a:p>
          <a:p>
            <a:r>
              <a:rPr lang="en-US" dirty="0"/>
              <a:t>UNM comprehensive cancer center</a:t>
            </a:r>
          </a:p>
        </p:txBody>
      </p:sp>
    </p:spTree>
    <p:extLst>
      <p:ext uri="{BB962C8B-B14F-4D97-AF65-F5344CB8AC3E}">
        <p14:creationId xmlns:p14="http://schemas.microsoft.com/office/powerpoint/2010/main" val="25184271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683FE6-E3D3-1063-C551-67E43310A632}"/>
              </a:ext>
            </a:extLst>
          </p:cNvPr>
          <p:cNvSpPr>
            <a:spLocks noGrp="1"/>
          </p:cNvSpPr>
          <p:nvPr>
            <p:ph type="title"/>
          </p:nvPr>
        </p:nvSpPr>
        <p:spPr/>
        <p:txBody>
          <a:bodyPr/>
          <a:lstStyle/>
          <a:p>
            <a:pPr algn="ctr"/>
            <a:r>
              <a:rPr lang="en-US" sz="3100" dirty="0"/>
              <a:t>TOOLS FOR MANAGING FEAR OF RECURRENCE AND OTHER FORMS OF ANXIETY	 </a:t>
            </a:r>
            <a:br>
              <a:rPr lang="en-US" sz="3100" dirty="0"/>
            </a:br>
            <a:r>
              <a:rPr lang="en-US" sz="3100" dirty="0"/>
              <a:t>(IN THE EXAM ROOM)</a:t>
            </a:r>
          </a:p>
        </p:txBody>
      </p:sp>
      <p:sp>
        <p:nvSpPr>
          <p:cNvPr id="3" name="Content Placeholder 2">
            <a:extLst>
              <a:ext uri="{FF2B5EF4-FFF2-40B4-BE49-F238E27FC236}">
                <a16:creationId xmlns:a16="http://schemas.microsoft.com/office/drawing/2014/main" id="{1B71EE68-9F08-2D5B-C793-02CA226C3A1B}"/>
              </a:ext>
            </a:extLst>
          </p:cNvPr>
          <p:cNvSpPr>
            <a:spLocks noGrp="1"/>
          </p:cNvSpPr>
          <p:nvPr>
            <p:ph idx="1"/>
          </p:nvPr>
        </p:nvSpPr>
        <p:spPr/>
        <p:txBody>
          <a:bodyPr>
            <a:normAutofit/>
          </a:bodyPr>
          <a:lstStyle/>
          <a:p>
            <a:pPr marL="0" indent="0">
              <a:buNone/>
            </a:pPr>
            <a:endParaRPr lang="en-US" dirty="0"/>
          </a:p>
          <a:p>
            <a:r>
              <a:rPr lang="en-US" dirty="0"/>
              <a:t>WHAT IF? THINK IT THROUGH</a:t>
            </a:r>
          </a:p>
          <a:p>
            <a:pPr lvl="1"/>
            <a:r>
              <a:rPr lang="en-US" dirty="0"/>
              <a:t>HARDEST PART?	</a:t>
            </a:r>
          </a:p>
          <a:p>
            <a:pPr lvl="1"/>
            <a:r>
              <a:rPr lang="en-US" dirty="0"/>
              <a:t>LESSONS LEARNED?</a:t>
            </a:r>
          </a:p>
          <a:p>
            <a:pPr marL="0" indent="0">
              <a:buNone/>
            </a:pPr>
            <a:endParaRPr lang="en-US" dirty="0"/>
          </a:p>
          <a:p>
            <a:pPr>
              <a:buFont typeface="Wingdings" panose="05000000000000000000" pitchFamily="2" charset="2"/>
              <a:buChar char="Ø"/>
            </a:pPr>
            <a:r>
              <a:rPr lang="en-US" dirty="0"/>
              <a:t>4-8 BREATHING EXERCISE</a:t>
            </a:r>
          </a:p>
          <a:p>
            <a:endParaRPr lang="en-US" dirty="0"/>
          </a:p>
          <a:p>
            <a:endParaRPr lang="en-US" dirty="0"/>
          </a:p>
          <a:p>
            <a:endParaRPr lang="en-US" dirty="0"/>
          </a:p>
        </p:txBody>
      </p:sp>
    </p:spTree>
    <p:extLst>
      <p:ext uri="{BB962C8B-B14F-4D97-AF65-F5344CB8AC3E}">
        <p14:creationId xmlns:p14="http://schemas.microsoft.com/office/powerpoint/2010/main" val="12198051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AE0BF-62E2-7500-64B5-C0376FA5F8D2}"/>
              </a:ext>
            </a:extLst>
          </p:cNvPr>
          <p:cNvSpPr>
            <a:spLocks noGrp="1"/>
          </p:cNvSpPr>
          <p:nvPr>
            <p:ph type="title"/>
          </p:nvPr>
        </p:nvSpPr>
        <p:spPr/>
        <p:txBody>
          <a:bodyPr/>
          <a:lstStyle/>
          <a:p>
            <a:pPr algn="ctr"/>
            <a:r>
              <a:rPr lang="en-US" dirty="0"/>
              <a:t>MEDICATIONS FOR ANXIETY</a:t>
            </a:r>
          </a:p>
        </p:txBody>
      </p:sp>
      <p:sp>
        <p:nvSpPr>
          <p:cNvPr id="3" name="Content Placeholder 2">
            <a:extLst>
              <a:ext uri="{FF2B5EF4-FFF2-40B4-BE49-F238E27FC236}">
                <a16:creationId xmlns:a16="http://schemas.microsoft.com/office/drawing/2014/main" id="{AAB96EE0-27D1-C816-140D-E17B9BD1C971}"/>
              </a:ext>
            </a:extLst>
          </p:cNvPr>
          <p:cNvSpPr>
            <a:spLocks noGrp="1"/>
          </p:cNvSpPr>
          <p:nvPr>
            <p:ph idx="1"/>
          </p:nvPr>
        </p:nvSpPr>
        <p:spPr/>
        <p:txBody>
          <a:bodyPr/>
          <a:lstStyle/>
          <a:p>
            <a:r>
              <a:rPr lang="en-US" dirty="0"/>
              <a:t>BENZOS BEST FOR EVENTS (MRI, BONE MARROW BX, NIGHT BEFORE SURGERY) OR SHORT TERM USE (FIRST FEW SESSIONS OF RADIATION WHEN FACE MASK IN USE, WHILE WAITING ON RESULTS OF BIOPSY)</a:t>
            </a:r>
          </a:p>
          <a:p>
            <a:r>
              <a:rPr lang="en-US" dirty="0"/>
              <a:t>ANTI-DEPRESSANTS EFFECTIVE FOR ANXIETY – CITALOPRAM, ESCITALOPRAM, PAROXETINE, FLUOXETINE, MIRTAZAPINE</a:t>
            </a:r>
          </a:p>
          <a:p>
            <a:pPr lvl="1"/>
            <a:r>
              <a:rPr lang="en-US" dirty="0"/>
              <a:t>BUPROPRION MAY BE CONTRAINDICATED</a:t>
            </a:r>
          </a:p>
          <a:p>
            <a:pPr lvl="1"/>
            <a:r>
              <a:rPr lang="en-US" dirty="0"/>
              <a:t>TRAZODONE MAY BE BEST FOR SLEEP </a:t>
            </a:r>
          </a:p>
          <a:p>
            <a:pPr lvl="2"/>
            <a:r>
              <a:rPr lang="en-US" dirty="0"/>
              <a:t>MAY BE BEST TO AVOID BENZOS AND OTHER HYPNOTICS</a:t>
            </a:r>
          </a:p>
          <a:p>
            <a:pPr marL="0" indent="0">
              <a:buNone/>
            </a:pPr>
            <a:endParaRPr lang="en-US" dirty="0"/>
          </a:p>
          <a:p>
            <a:pPr marL="457200" lvl="1" indent="0">
              <a:buNone/>
            </a:pPr>
            <a:endParaRPr lang="en-US" dirty="0"/>
          </a:p>
          <a:p>
            <a:endParaRPr lang="en-US" dirty="0"/>
          </a:p>
          <a:p>
            <a:endParaRPr lang="en-US" dirty="0"/>
          </a:p>
        </p:txBody>
      </p:sp>
    </p:spTree>
    <p:extLst>
      <p:ext uri="{BB962C8B-B14F-4D97-AF65-F5344CB8AC3E}">
        <p14:creationId xmlns:p14="http://schemas.microsoft.com/office/powerpoint/2010/main" val="10537649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2339D5-A801-57ED-4EF1-3816890F345B}"/>
              </a:ext>
            </a:extLst>
          </p:cNvPr>
          <p:cNvSpPr>
            <a:spLocks noGrp="1"/>
          </p:cNvSpPr>
          <p:nvPr>
            <p:ph type="title"/>
          </p:nvPr>
        </p:nvSpPr>
        <p:spPr/>
        <p:txBody>
          <a:bodyPr/>
          <a:lstStyle/>
          <a:p>
            <a:pPr algn="ctr"/>
            <a:r>
              <a:rPr lang="en-US" dirty="0"/>
              <a:t>REFERENCES	</a:t>
            </a:r>
          </a:p>
        </p:txBody>
      </p:sp>
      <p:sp>
        <p:nvSpPr>
          <p:cNvPr id="3" name="Content Placeholder 2">
            <a:extLst>
              <a:ext uri="{FF2B5EF4-FFF2-40B4-BE49-F238E27FC236}">
                <a16:creationId xmlns:a16="http://schemas.microsoft.com/office/drawing/2014/main" id="{7D673977-7B47-C8E2-A140-C17BC32E1404}"/>
              </a:ext>
            </a:extLst>
          </p:cNvPr>
          <p:cNvSpPr>
            <a:spLocks noGrp="1"/>
          </p:cNvSpPr>
          <p:nvPr>
            <p:ph idx="1"/>
          </p:nvPr>
        </p:nvSpPr>
        <p:spPr/>
        <p:txBody>
          <a:bodyPr>
            <a:normAutofit lnSpcReduction="10000"/>
          </a:bodyPr>
          <a:lstStyle/>
          <a:p>
            <a:r>
              <a:rPr lang="en-US" dirty="0"/>
              <a:t>Fear of Cancer Recurrence or Progression: What Is It and What Can We Do About It? </a:t>
            </a:r>
            <a:r>
              <a:rPr lang="en-US" dirty="0" err="1"/>
              <a:t>Bergerot</a:t>
            </a:r>
            <a:r>
              <a:rPr lang="en-US" dirty="0"/>
              <a:t>, Philip, </a:t>
            </a:r>
            <a:r>
              <a:rPr lang="en-US" dirty="0" err="1"/>
              <a:t>Bergerot</a:t>
            </a:r>
            <a:r>
              <a:rPr lang="en-US" dirty="0"/>
              <a:t>, Siddiq, </a:t>
            </a:r>
            <a:r>
              <a:rPr lang="en-US" dirty="0" err="1"/>
              <a:t>Tinianov</a:t>
            </a:r>
            <a:r>
              <a:rPr lang="en-US" dirty="0"/>
              <a:t> &amp; </a:t>
            </a:r>
            <a:r>
              <a:rPr lang="en-US" dirty="0" err="1"/>
              <a:t>Lustberg</a:t>
            </a:r>
            <a:endParaRPr lang="en-US" dirty="0"/>
          </a:p>
          <a:p>
            <a:r>
              <a:rPr lang="en-US" dirty="0"/>
              <a:t>Triggers and Coping Strategies for Fear of Cancer Recurrence in Cancer Survivors: A Qualitative Study                                                    Zhang, Di Sun, Wang &amp; Qin</a:t>
            </a:r>
          </a:p>
          <a:p>
            <a:r>
              <a:rPr lang="en-US" dirty="0">
                <a:hlinkClick r:id="rId2">
                  <a:extLst>
                    <a:ext uri="{A12FA001-AC4F-418D-AE19-62706E023703}">
                      <ahyp:hlinkClr xmlns:ahyp="http://schemas.microsoft.com/office/drawing/2018/hyperlinkcolor" val="tx"/>
                    </a:ext>
                  </a:extLst>
                </a:hlinkClick>
              </a:rPr>
              <a:t>https://adaa.org/understanding-anxiety/facts-statistics</a:t>
            </a:r>
            <a:endParaRPr lang="en-US" dirty="0"/>
          </a:p>
          <a:p>
            <a:r>
              <a:rPr lang="en-US" dirty="0"/>
              <a:t>Effect of Psychological Intervention on Fear of Cancer Recurrence: A Systematic Review and Meta-Analysis                                          Tauber, O’Toole, Dinkel, </a:t>
            </a:r>
            <a:r>
              <a:rPr lang="en-US" dirty="0" err="1"/>
              <a:t>Galica</a:t>
            </a:r>
            <a:r>
              <a:rPr lang="en-US" dirty="0"/>
              <a:t>, </a:t>
            </a:r>
            <a:r>
              <a:rPr lang="en-US" dirty="0" err="1"/>
              <a:t>Humphris</a:t>
            </a:r>
            <a:r>
              <a:rPr lang="en-US" dirty="0"/>
              <a:t>, Lebel, </a:t>
            </a:r>
            <a:r>
              <a:rPr lang="en-US" dirty="0" err="1"/>
              <a:t>Maheu</a:t>
            </a:r>
            <a:r>
              <a:rPr lang="en-US" dirty="0"/>
              <a:t>, &amp; </a:t>
            </a:r>
            <a:r>
              <a:rPr lang="en-US" dirty="0" err="1"/>
              <a:t>Zachariae</a:t>
            </a:r>
            <a:endParaRPr lang="en-US" dirty="0"/>
          </a:p>
          <a:p>
            <a:r>
              <a:rPr lang="en-US" dirty="0"/>
              <a:t>7 Stress-Relief Breathing Exercises for Calming Your Mind            Sutton </a:t>
            </a:r>
          </a:p>
        </p:txBody>
      </p:sp>
    </p:spTree>
    <p:extLst>
      <p:ext uri="{BB962C8B-B14F-4D97-AF65-F5344CB8AC3E}">
        <p14:creationId xmlns:p14="http://schemas.microsoft.com/office/powerpoint/2010/main" val="16151711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970A17-7E18-9A9C-D260-2CB26208E7CB}"/>
              </a:ext>
            </a:extLst>
          </p:cNvPr>
          <p:cNvSpPr>
            <a:spLocks noGrp="1"/>
          </p:cNvSpPr>
          <p:nvPr>
            <p:ph type="title"/>
          </p:nvPr>
        </p:nvSpPr>
        <p:spPr/>
        <p:txBody>
          <a:bodyPr/>
          <a:lstStyle/>
          <a:p>
            <a:pPr algn="ctr"/>
            <a:r>
              <a:rPr lang="en-US" dirty="0"/>
              <a:t>FINANCIAL DISCLOSURE		</a:t>
            </a:r>
          </a:p>
        </p:txBody>
      </p:sp>
      <p:sp>
        <p:nvSpPr>
          <p:cNvPr id="3" name="Content Placeholder 2">
            <a:extLst>
              <a:ext uri="{FF2B5EF4-FFF2-40B4-BE49-F238E27FC236}">
                <a16:creationId xmlns:a16="http://schemas.microsoft.com/office/drawing/2014/main" id="{05ABA5D2-79F6-466D-1934-CEF37D037A26}"/>
              </a:ext>
            </a:extLst>
          </p:cNvPr>
          <p:cNvSpPr>
            <a:spLocks noGrp="1"/>
          </p:cNvSpPr>
          <p:nvPr>
            <p:ph idx="1"/>
          </p:nvPr>
        </p:nvSpPr>
        <p:spPr/>
        <p:txBody>
          <a:bodyPr/>
          <a:lstStyle/>
          <a:p>
            <a:r>
              <a:rPr lang="en-US" dirty="0"/>
              <a:t>None</a:t>
            </a:r>
          </a:p>
        </p:txBody>
      </p:sp>
    </p:spTree>
    <p:extLst>
      <p:ext uri="{BB962C8B-B14F-4D97-AF65-F5344CB8AC3E}">
        <p14:creationId xmlns:p14="http://schemas.microsoft.com/office/powerpoint/2010/main" val="10959257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07B2A-DDBF-5CA6-8DE3-FA68C06FF1C8}"/>
              </a:ext>
            </a:extLst>
          </p:cNvPr>
          <p:cNvSpPr>
            <a:spLocks noGrp="1"/>
          </p:cNvSpPr>
          <p:nvPr>
            <p:ph type="title"/>
          </p:nvPr>
        </p:nvSpPr>
        <p:spPr/>
        <p:txBody>
          <a:bodyPr/>
          <a:lstStyle/>
          <a:p>
            <a:pPr algn="ctr"/>
            <a:r>
              <a:rPr lang="en-US" dirty="0"/>
              <a:t>LEARNING OBJECTIVES</a:t>
            </a:r>
          </a:p>
        </p:txBody>
      </p:sp>
      <p:sp>
        <p:nvSpPr>
          <p:cNvPr id="3" name="Content Placeholder 2">
            <a:extLst>
              <a:ext uri="{FF2B5EF4-FFF2-40B4-BE49-F238E27FC236}">
                <a16:creationId xmlns:a16="http://schemas.microsoft.com/office/drawing/2014/main" id="{942A601A-98F2-EE20-68EB-654D31F75C4F}"/>
              </a:ext>
            </a:extLst>
          </p:cNvPr>
          <p:cNvSpPr>
            <a:spLocks noGrp="1"/>
          </p:cNvSpPr>
          <p:nvPr>
            <p:ph idx="1"/>
          </p:nvPr>
        </p:nvSpPr>
        <p:spPr/>
        <p:txBody>
          <a:bodyPr/>
          <a:lstStyle/>
          <a:p>
            <a:r>
              <a:rPr lang="en-US" dirty="0"/>
              <a:t>PARTICIPANTS WILL BE ABLE TO DISTINGUISH “NORMAL” ANXIETY IN CANCER FROM ANXIETY THAT MAY NEED INTERVENTION</a:t>
            </a:r>
          </a:p>
          <a:p>
            <a:r>
              <a:rPr lang="en-US" dirty="0"/>
              <a:t>PARTICIPANTS WILL BE ABLE TO IDENTIFY COPING SKILLS AND TOOLS FOR MANAGING ANXIETY</a:t>
            </a:r>
          </a:p>
          <a:p>
            <a:r>
              <a:rPr lang="en-US" dirty="0"/>
              <a:t>PARTICIPANTS WILL BE ABLE TO UTILIZE/TEACH TWO SKILLS TO HELP PATIENTS MANAGE FEAR OF RECURRENCE AND OTHER FORMS OF ANXIETY</a:t>
            </a:r>
          </a:p>
        </p:txBody>
      </p:sp>
    </p:spTree>
    <p:extLst>
      <p:ext uri="{BB962C8B-B14F-4D97-AF65-F5344CB8AC3E}">
        <p14:creationId xmlns:p14="http://schemas.microsoft.com/office/powerpoint/2010/main" val="7495677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517992-7F8F-961E-0AEA-BC0ED729B8BE}"/>
              </a:ext>
            </a:extLst>
          </p:cNvPr>
          <p:cNvSpPr>
            <a:spLocks noGrp="1"/>
          </p:cNvSpPr>
          <p:nvPr>
            <p:ph type="title"/>
          </p:nvPr>
        </p:nvSpPr>
        <p:spPr/>
        <p:txBody>
          <a:bodyPr/>
          <a:lstStyle/>
          <a:p>
            <a:pPr algn="ctr"/>
            <a:r>
              <a:rPr lang="en-US" dirty="0"/>
              <a:t>FULL RANGE OF EMOTION WELCOME		</a:t>
            </a:r>
          </a:p>
        </p:txBody>
      </p:sp>
      <p:sp>
        <p:nvSpPr>
          <p:cNvPr id="3" name="Content Placeholder 2">
            <a:extLst>
              <a:ext uri="{FF2B5EF4-FFF2-40B4-BE49-F238E27FC236}">
                <a16:creationId xmlns:a16="http://schemas.microsoft.com/office/drawing/2014/main" id="{2DC37A4E-8440-A65D-A3C1-10A747F04528}"/>
              </a:ext>
            </a:extLst>
          </p:cNvPr>
          <p:cNvSpPr>
            <a:spLocks noGrp="1"/>
          </p:cNvSpPr>
          <p:nvPr>
            <p:ph idx="1"/>
          </p:nvPr>
        </p:nvSpPr>
        <p:spPr/>
        <p:txBody>
          <a:bodyPr>
            <a:normAutofit/>
          </a:bodyPr>
          <a:lstStyle/>
          <a:p>
            <a:r>
              <a:rPr lang="en-US" dirty="0"/>
              <a:t>FEAR**</a:t>
            </a:r>
          </a:p>
          <a:p>
            <a:r>
              <a:rPr lang="en-US"/>
              <a:t>ANGER**</a:t>
            </a:r>
          </a:p>
          <a:p>
            <a:r>
              <a:rPr lang="en-US" dirty="0"/>
              <a:t>HOPE</a:t>
            </a:r>
          </a:p>
          <a:p>
            <a:r>
              <a:rPr lang="en-US" dirty="0"/>
              <a:t>GRATITUDE</a:t>
            </a:r>
          </a:p>
          <a:p>
            <a:r>
              <a:rPr lang="en-US" dirty="0"/>
              <a:t>SADNESS</a:t>
            </a:r>
          </a:p>
          <a:p>
            <a:r>
              <a:rPr lang="en-US" dirty="0"/>
              <a:t>GUILT</a:t>
            </a:r>
          </a:p>
          <a:p>
            <a:r>
              <a:rPr lang="en-US" dirty="0"/>
              <a:t>DISAPPOINTMENT</a:t>
            </a:r>
          </a:p>
          <a:p>
            <a:r>
              <a:rPr lang="en-US" dirty="0"/>
              <a:t>JOY</a:t>
            </a:r>
          </a:p>
          <a:p>
            <a:r>
              <a:rPr lang="en-US" dirty="0"/>
              <a:t>“JUST BE POSITIVE”???</a:t>
            </a:r>
          </a:p>
        </p:txBody>
      </p:sp>
    </p:spTree>
    <p:extLst>
      <p:ext uri="{BB962C8B-B14F-4D97-AF65-F5344CB8AC3E}">
        <p14:creationId xmlns:p14="http://schemas.microsoft.com/office/powerpoint/2010/main" val="37805232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92DF52-F0B3-6710-CE52-06BE54E99FE7}"/>
              </a:ext>
            </a:extLst>
          </p:cNvPr>
          <p:cNvSpPr>
            <a:spLocks noGrp="1"/>
          </p:cNvSpPr>
          <p:nvPr>
            <p:ph type="title"/>
          </p:nvPr>
        </p:nvSpPr>
        <p:spPr/>
        <p:txBody>
          <a:bodyPr/>
          <a:lstStyle/>
          <a:p>
            <a:pPr algn="ctr"/>
            <a:r>
              <a:rPr lang="en-US" dirty="0"/>
              <a:t>“NORMAL”ANXIETY IN CANCER	</a:t>
            </a:r>
          </a:p>
        </p:txBody>
      </p:sp>
      <p:sp>
        <p:nvSpPr>
          <p:cNvPr id="3" name="Content Placeholder 2">
            <a:extLst>
              <a:ext uri="{FF2B5EF4-FFF2-40B4-BE49-F238E27FC236}">
                <a16:creationId xmlns:a16="http://schemas.microsoft.com/office/drawing/2014/main" id="{3559F036-985A-1E11-20FA-16E0B90AE7F6}"/>
              </a:ext>
            </a:extLst>
          </p:cNvPr>
          <p:cNvSpPr>
            <a:spLocks noGrp="1"/>
          </p:cNvSpPr>
          <p:nvPr>
            <p:ph idx="1"/>
          </p:nvPr>
        </p:nvSpPr>
        <p:spPr/>
        <p:txBody>
          <a:bodyPr/>
          <a:lstStyle/>
          <a:p>
            <a:r>
              <a:rPr lang="en-US" dirty="0"/>
              <a:t>VERY NORMAL TO BE SLIGHTLY ANXIOUS WITH NEW DIAGNOSIS/MANY UNKNOWNS</a:t>
            </a:r>
          </a:p>
          <a:p>
            <a:pPr lvl="1"/>
            <a:r>
              <a:rPr lang="en-US" dirty="0"/>
              <a:t>SHOULD SEE A DECREASE IN ANXIETY ONCE THERE IS A DEFINITE DIAGNOSIS AND TREATMENT PLAN</a:t>
            </a:r>
          </a:p>
          <a:p>
            <a:pPr lvl="1"/>
            <a:r>
              <a:rPr lang="en-US" dirty="0"/>
              <a:t>NORMAL INCREASE IN ANXIETY WITH STARTING ANY NEW PHASE OF TREATMENT, CHANGE IN TREATMENT, DISEASE PROGRESSION, AND RECURRENCE</a:t>
            </a:r>
          </a:p>
          <a:p>
            <a:pPr lvl="1"/>
            <a:r>
              <a:rPr lang="en-US" dirty="0"/>
              <a:t>NORMAL INCREASE IN ANXIETY IF EXPERIENCE MEDICAL TRAUMA</a:t>
            </a:r>
          </a:p>
          <a:p>
            <a:pPr lvl="1"/>
            <a:r>
              <a:rPr lang="en-US" dirty="0"/>
              <a:t>“SCANXIETY”</a:t>
            </a:r>
          </a:p>
          <a:p>
            <a:pPr lvl="1"/>
            <a:r>
              <a:rPr lang="en-US" dirty="0"/>
              <a:t>SOME MEDICATIONS CAN INCREASE ANXIETY</a:t>
            </a:r>
          </a:p>
          <a:p>
            <a:pPr lvl="1"/>
            <a:endParaRPr lang="en-US" dirty="0"/>
          </a:p>
        </p:txBody>
      </p:sp>
    </p:spTree>
    <p:extLst>
      <p:ext uri="{BB962C8B-B14F-4D97-AF65-F5344CB8AC3E}">
        <p14:creationId xmlns:p14="http://schemas.microsoft.com/office/powerpoint/2010/main" val="37942065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9B4E38-F414-0E3E-AFF7-0FE57FB64A94}"/>
              </a:ext>
            </a:extLst>
          </p:cNvPr>
          <p:cNvSpPr>
            <a:spLocks noGrp="1"/>
          </p:cNvSpPr>
          <p:nvPr>
            <p:ph type="title"/>
          </p:nvPr>
        </p:nvSpPr>
        <p:spPr/>
        <p:txBody>
          <a:bodyPr/>
          <a:lstStyle/>
          <a:p>
            <a:pPr algn="ctr"/>
            <a:r>
              <a:rPr lang="en-US" sz="3200" dirty="0"/>
              <a:t>ANXIETY – WHEN TO BE CONCERNED/WHEN TO REFER TO BEHAVIORAL HEALTH</a:t>
            </a:r>
          </a:p>
        </p:txBody>
      </p:sp>
      <p:sp>
        <p:nvSpPr>
          <p:cNvPr id="3" name="Content Placeholder 2">
            <a:extLst>
              <a:ext uri="{FF2B5EF4-FFF2-40B4-BE49-F238E27FC236}">
                <a16:creationId xmlns:a16="http://schemas.microsoft.com/office/drawing/2014/main" id="{C2B7A45E-CD32-B080-9008-0F4E855A0698}"/>
              </a:ext>
            </a:extLst>
          </p:cNvPr>
          <p:cNvSpPr>
            <a:spLocks noGrp="1"/>
          </p:cNvSpPr>
          <p:nvPr>
            <p:ph idx="1"/>
          </p:nvPr>
        </p:nvSpPr>
        <p:spPr/>
        <p:txBody>
          <a:bodyPr/>
          <a:lstStyle/>
          <a:p>
            <a:r>
              <a:rPr lang="en-US" dirty="0"/>
              <a:t>PANIC ATTACKS</a:t>
            </a:r>
          </a:p>
          <a:p>
            <a:r>
              <a:rPr lang="en-US" dirty="0"/>
              <a:t>RACING THOUGHTS</a:t>
            </a:r>
          </a:p>
          <a:p>
            <a:r>
              <a:rPr lang="en-US" dirty="0"/>
              <a:t>SELF-MEDICATING</a:t>
            </a:r>
          </a:p>
          <a:p>
            <a:r>
              <a:rPr lang="en-US" dirty="0"/>
              <a:t>UNABLE TO FALL ASLEEP/STAY ASLEEP</a:t>
            </a:r>
          </a:p>
          <a:p>
            <a:r>
              <a:rPr lang="en-US" dirty="0"/>
              <a:t>OLD TRAUMA MEMORIES COMING UP</a:t>
            </a:r>
          </a:p>
          <a:p>
            <a:r>
              <a:rPr lang="en-US" dirty="0"/>
              <a:t>AVOIDING SURVEILLANCE SCANS AND/OR FOLLOW UP APPOINTMENTS</a:t>
            </a:r>
          </a:p>
          <a:p>
            <a:r>
              <a:rPr lang="en-US" dirty="0"/>
              <a:t>SOCIALLY ISOLATING/WITHDRAWING</a:t>
            </a:r>
          </a:p>
          <a:p>
            <a:r>
              <a:rPr lang="en-US" dirty="0"/>
              <a:t>COMPLICATED BY DEPRESSION</a:t>
            </a:r>
          </a:p>
        </p:txBody>
      </p:sp>
    </p:spTree>
    <p:extLst>
      <p:ext uri="{BB962C8B-B14F-4D97-AF65-F5344CB8AC3E}">
        <p14:creationId xmlns:p14="http://schemas.microsoft.com/office/powerpoint/2010/main" val="27110628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FA8377-F1F4-232E-E0F9-1F92B49252C1}"/>
              </a:ext>
            </a:extLst>
          </p:cNvPr>
          <p:cNvSpPr>
            <a:spLocks noGrp="1"/>
          </p:cNvSpPr>
          <p:nvPr>
            <p:ph type="title"/>
          </p:nvPr>
        </p:nvSpPr>
        <p:spPr/>
        <p:txBody>
          <a:bodyPr/>
          <a:lstStyle/>
          <a:p>
            <a:pPr algn="ctr"/>
            <a:r>
              <a:rPr lang="en-US" dirty="0"/>
              <a:t>MOST COMMON ANXIETY DISORDERS</a:t>
            </a:r>
            <a:br>
              <a:rPr lang="en-US" dirty="0"/>
            </a:br>
            <a:endParaRPr lang="en-US" dirty="0"/>
          </a:p>
        </p:txBody>
      </p:sp>
      <p:sp>
        <p:nvSpPr>
          <p:cNvPr id="3" name="Content Placeholder 2">
            <a:extLst>
              <a:ext uri="{FF2B5EF4-FFF2-40B4-BE49-F238E27FC236}">
                <a16:creationId xmlns:a16="http://schemas.microsoft.com/office/drawing/2014/main" id="{5629EFFE-C188-D48E-70FF-CF451B101360}"/>
              </a:ext>
            </a:extLst>
          </p:cNvPr>
          <p:cNvSpPr>
            <a:spLocks noGrp="1"/>
          </p:cNvSpPr>
          <p:nvPr>
            <p:ph idx="1"/>
          </p:nvPr>
        </p:nvSpPr>
        <p:spPr/>
        <p:txBody>
          <a:bodyPr/>
          <a:lstStyle/>
          <a:p>
            <a:endParaRPr lang="en-US" dirty="0"/>
          </a:p>
          <a:p>
            <a:r>
              <a:rPr lang="en-US" dirty="0"/>
              <a:t>ACUTE STRESS DISORDER </a:t>
            </a:r>
          </a:p>
          <a:p>
            <a:r>
              <a:rPr lang="en-US" dirty="0"/>
              <a:t>POSTTRAUMATIC STRESS DISORDER</a:t>
            </a:r>
          </a:p>
          <a:p>
            <a:r>
              <a:rPr lang="en-US" dirty="0"/>
              <a:t>GENERALIZED ANXIETY DISORDER</a:t>
            </a:r>
          </a:p>
          <a:p>
            <a:r>
              <a:rPr lang="en-US" dirty="0"/>
              <a:t>PANIC DISORDER</a:t>
            </a:r>
          </a:p>
          <a:p>
            <a:r>
              <a:rPr lang="en-US" dirty="0"/>
              <a:t>SOCIAL ANXIETY DISORDER</a:t>
            </a:r>
          </a:p>
          <a:p>
            <a:endParaRPr lang="en-US" dirty="0"/>
          </a:p>
        </p:txBody>
      </p:sp>
    </p:spTree>
    <p:extLst>
      <p:ext uri="{BB962C8B-B14F-4D97-AF65-F5344CB8AC3E}">
        <p14:creationId xmlns:p14="http://schemas.microsoft.com/office/powerpoint/2010/main" val="23955457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50F1D4-AB1F-31B4-DF86-B77E16843967}"/>
              </a:ext>
            </a:extLst>
          </p:cNvPr>
          <p:cNvSpPr>
            <a:spLocks noGrp="1"/>
          </p:cNvSpPr>
          <p:nvPr>
            <p:ph type="title"/>
          </p:nvPr>
        </p:nvSpPr>
        <p:spPr/>
        <p:txBody>
          <a:bodyPr/>
          <a:lstStyle/>
          <a:p>
            <a:pPr algn="ctr"/>
            <a:r>
              <a:rPr lang="en-US" dirty="0"/>
              <a:t>FEAR OF RECURRENCE</a:t>
            </a:r>
          </a:p>
        </p:txBody>
      </p:sp>
      <p:sp>
        <p:nvSpPr>
          <p:cNvPr id="3" name="Content Placeholder 2">
            <a:extLst>
              <a:ext uri="{FF2B5EF4-FFF2-40B4-BE49-F238E27FC236}">
                <a16:creationId xmlns:a16="http://schemas.microsoft.com/office/drawing/2014/main" id="{DBF04B48-5883-27A8-736E-9994E5BE599B}"/>
              </a:ext>
            </a:extLst>
          </p:cNvPr>
          <p:cNvSpPr>
            <a:spLocks noGrp="1"/>
          </p:cNvSpPr>
          <p:nvPr>
            <p:ph idx="1"/>
          </p:nvPr>
        </p:nvSpPr>
        <p:spPr/>
        <p:txBody>
          <a:bodyPr/>
          <a:lstStyle/>
          <a:p>
            <a:pPr marL="0" indent="0">
              <a:buNone/>
            </a:pPr>
            <a:endParaRPr lang="en-US" dirty="0"/>
          </a:p>
          <a:p>
            <a:r>
              <a:rPr lang="en-US" dirty="0"/>
              <a:t>Fear of cancer recurrence or progression has been considered one of the most common unmet needs reported by patients with cancer.</a:t>
            </a:r>
          </a:p>
          <a:p>
            <a:pPr marL="0" indent="0">
              <a:buNone/>
            </a:pPr>
            <a:endParaRPr lang="en-US" dirty="0"/>
          </a:p>
          <a:p>
            <a:r>
              <a:rPr lang="en-US" dirty="0"/>
              <a:t>Fear of cancer recurrence or progression has been associated with impaired quality of life and psychosocial adjustment, elevated emotional distress, and a range of physical symptoms.</a:t>
            </a:r>
          </a:p>
        </p:txBody>
      </p:sp>
    </p:spTree>
    <p:extLst>
      <p:ext uri="{BB962C8B-B14F-4D97-AF65-F5344CB8AC3E}">
        <p14:creationId xmlns:p14="http://schemas.microsoft.com/office/powerpoint/2010/main" val="23655539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E11EFF-8BA8-E302-D429-070EDAE944D6}"/>
              </a:ext>
            </a:extLst>
          </p:cNvPr>
          <p:cNvSpPr>
            <a:spLocks noGrp="1"/>
          </p:cNvSpPr>
          <p:nvPr>
            <p:ph type="title"/>
          </p:nvPr>
        </p:nvSpPr>
        <p:spPr/>
        <p:txBody>
          <a:bodyPr/>
          <a:lstStyle/>
          <a:p>
            <a:r>
              <a:rPr lang="en-US" dirty="0"/>
              <a:t>TOOLS FOR MANAGING ANXIETY</a:t>
            </a:r>
          </a:p>
        </p:txBody>
      </p:sp>
      <p:sp>
        <p:nvSpPr>
          <p:cNvPr id="3" name="Content Placeholder 2">
            <a:extLst>
              <a:ext uri="{FF2B5EF4-FFF2-40B4-BE49-F238E27FC236}">
                <a16:creationId xmlns:a16="http://schemas.microsoft.com/office/drawing/2014/main" id="{9703B414-F85D-D3A5-B236-0659101AB745}"/>
              </a:ext>
            </a:extLst>
          </p:cNvPr>
          <p:cNvSpPr>
            <a:spLocks noGrp="1"/>
          </p:cNvSpPr>
          <p:nvPr>
            <p:ph idx="1"/>
          </p:nvPr>
        </p:nvSpPr>
        <p:spPr/>
        <p:txBody>
          <a:bodyPr>
            <a:normAutofit/>
          </a:bodyPr>
          <a:lstStyle/>
          <a:p>
            <a:r>
              <a:rPr lang="en-US" dirty="0"/>
              <a:t>TWO PARTS TO MANAGING STRESS – RELEASE/EXPRESS &amp; SOOTHE</a:t>
            </a:r>
          </a:p>
          <a:p>
            <a:pPr lvl="1"/>
            <a:r>
              <a:rPr lang="en-US" dirty="0"/>
              <a:t>RELEASE/EXPRESS</a:t>
            </a:r>
          </a:p>
          <a:p>
            <a:pPr lvl="2"/>
            <a:r>
              <a:rPr lang="en-US" dirty="0"/>
              <a:t>JOURNALING</a:t>
            </a:r>
          </a:p>
          <a:p>
            <a:pPr lvl="2"/>
            <a:r>
              <a:rPr lang="en-US" dirty="0"/>
              <a:t>TALK ABOUT IT </a:t>
            </a:r>
          </a:p>
          <a:p>
            <a:pPr lvl="2"/>
            <a:r>
              <a:rPr lang="en-US" dirty="0"/>
              <a:t>EXERCISE/PHYSICAL RELEASE</a:t>
            </a:r>
          </a:p>
          <a:p>
            <a:endParaRPr lang="en-US" dirty="0"/>
          </a:p>
          <a:p>
            <a:pPr lvl="1"/>
            <a:r>
              <a:rPr lang="en-US" dirty="0"/>
              <a:t>SOOTHE</a:t>
            </a:r>
          </a:p>
          <a:p>
            <a:pPr lvl="2"/>
            <a:r>
              <a:rPr lang="en-US" dirty="0"/>
              <a:t>MEDITATION/PRAYER</a:t>
            </a:r>
          </a:p>
          <a:p>
            <a:pPr lvl="2"/>
            <a:r>
              <a:rPr lang="en-US" dirty="0"/>
              <a:t>LISTENING TO MUSIC</a:t>
            </a:r>
          </a:p>
          <a:p>
            <a:pPr lvl="2"/>
            <a:r>
              <a:rPr lang="en-US" dirty="0"/>
              <a:t>ANYTHING THAT RELAXES YOU AND FEEDS YOUR SOUL</a:t>
            </a:r>
          </a:p>
          <a:p>
            <a:pPr marL="457200" lvl="1" indent="0">
              <a:buNone/>
            </a:pPr>
            <a:endParaRPr lang="en-US" dirty="0"/>
          </a:p>
          <a:p>
            <a:endParaRPr lang="en-US" dirty="0"/>
          </a:p>
        </p:txBody>
      </p:sp>
    </p:spTree>
    <p:extLst>
      <p:ext uri="{BB962C8B-B14F-4D97-AF65-F5344CB8AC3E}">
        <p14:creationId xmlns:p14="http://schemas.microsoft.com/office/powerpoint/2010/main" val="274082647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EC76B5"/>
      </a:hlink>
      <a:folHlink>
        <a:srgbClr val="E8ACCD"/>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A207AED3-9ABC-4A18-9978-A59B65688B15}"/>
    </a:ext>
  </a:extLst>
</a:theme>
</file>

<file path=docProps/app.xml><?xml version="1.0" encoding="utf-8"?>
<Properties xmlns="http://schemas.openxmlformats.org/officeDocument/2006/extended-properties" xmlns:vt="http://schemas.openxmlformats.org/officeDocument/2006/docPropsVTypes">
  <Template>Ion</Template>
  <TotalTime>292</TotalTime>
  <Words>541</Words>
  <Application>Microsoft Office PowerPoint</Application>
  <PresentationFormat>Widescreen</PresentationFormat>
  <Paragraphs>80</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Century Gothic</vt:lpstr>
      <vt:lpstr>Wingdings</vt:lpstr>
      <vt:lpstr>Wingdings 3</vt:lpstr>
      <vt:lpstr>Ion</vt:lpstr>
      <vt:lpstr>FACING ANXIETY IN CANCER  </vt:lpstr>
      <vt:lpstr>FINANCIAL DISCLOSURE  </vt:lpstr>
      <vt:lpstr>LEARNING OBJECTIVES</vt:lpstr>
      <vt:lpstr>FULL RANGE OF EMOTION WELCOME  </vt:lpstr>
      <vt:lpstr>“NORMAL”ANXIETY IN CANCER </vt:lpstr>
      <vt:lpstr>ANXIETY – WHEN TO BE CONCERNED/WHEN TO REFER TO BEHAVIORAL HEALTH</vt:lpstr>
      <vt:lpstr>MOST COMMON ANXIETY DISORDERS </vt:lpstr>
      <vt:lpstr>FEAR OF RECURRENCE</vt:lpstr>
      <vt:lpstr>TOOLS FOR MANAGING ANXIETY</vt:lpstr>
      <vt:lpstr>TOOLS FOR MANAGING FEAR OF RECURRENCE AND OTHER FORMS OF ANXIETY   (IN THE EXAM ROOM)</vt:lpstr>
      <vt:lpstr>MEDICATIONS FOR ANXIETY</vt:lpstr>
      <vt:lpstr>REFERENCES </vt:lpstr>
    </vt:vector>
  </TitlesOfParts>
  <Company>UNM HSC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ANXIETY &amp; DEPRESSION IN CANCER</dc:title>
  <dc:creator>Anjanette Cureton</dc:creator>
  <cp:lastModifiedBy>Anjanette Cureton</cp:lastModifiedBy>
  <cp:revision>82</cp:revision>
  <dcterms:created xsi:type="dcterms:W3CDTF">2017-08-24T16:14:55Z</dcterms:created>
  <dcterms:modified xsi:type="dcterms:W3CDTF">2024-08-07T22:07:44Z</dcterms:modified>
</cp:coreProperties>
</file>