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7" r:id="rId5"/>
    <p:sldId id="278" r:id="rId6"/>
    <p:sldId id="282" r:id="rId7"/>
    <p:sldId id="280" r:id="rId8"/>
    <p:sldId id="279" r:id="rId9"/>
    <p:sldId id="281"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6" r:id="rId27"/>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A3C"/>
    <a:srgbClr val="C19635"/>
    <a:srgbClr val="06480A"/>
    <a:srgbClr val="032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400" b="1" i="0">
                <a:solidFill>
                  <a:srgbClr val="FFD479"/>
                </a:solidFill>
                <a:latin typeface="Trebuchet MS"/>
                <a:cs typeface="Trebuchet M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400" b="1" i="0">
                <a:solidFill>
                  <a:srgbClr val="FFD47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D479"/>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400" b="1" i="0">
                <a:solidFill>
                  <a:srgbClr val="FFD47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D479"/>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429" y="11430"/>
            <a:ext cx="18265140" cy="10264140"/>
          </a:xfrm>
          <a:prstGeom prst="rect">
            <a:avLst/>
          </a:prstGeom>
        </p:spPr>
      </p:pic>
      <p:sp>
        <p:nvSpPr>
          <p:cNvPr id="17" name="bg object 17"/>
          <p:cNvSpPr/>
          <p:nvPr/>
        </p:nvSpPr>
        <p:spPr>
          <a:xfrm>
            <a:off x="0" y="0"/>
            <a:ext cx="18288000" cy="10287000"/>
          </a:xfrm>
          <a:custGeom>
            <a:avLst/>
            <a:gdLst/>
            <a:ahLst/>
            <a:cxnLst/>
            <a:rect l="l" t="t" r="r" b="b"/>
            <a:pathLst>
              <a:path w="18288000" h="10287000">
                <a:moveTo>
                  <a:pt x="0" y="0"/>
                </a:moveTo>
                <a:lnTo>
                  <a:pt x="0" y="10286998"/>
                </a:lnTo>
                <a:lnTo>
                  <a:pt x="18288000" y="10286998"/>
                </a:lnTo>
                <a:lnTo>
                  <a:pt x="18288000" y="0"/>
                </a:lnTo>
                <a:lnTo>
                  <a:pt x="0" y="0"/>
                </a:lnTo>
              </a:path>
            </a:pathLst>
          </a:custGeom>
          <a:ln w="914398">
            <a:solidFill>
              <a:srgbClr val="FFFFFF"/>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3564615" y="1028700"/>
            <a:ext cx="11163298" cy="8343898"/>
          </a:xfrm>
          <a:prstGeom prst="rect">
            <a:avLst/>
          </a:prstGeom>
        </p:spPr>
      </p:pic>
      <p:pic>
        <p:nvPicPr>
          <p:cNvPr id="19" name="bg object 19"/>
          <p:cNvPicPr/>
          <p:nvPr/>
        </p:nvPicPr>
        <p:blipFill>
          <a:blip r:embed="rId4" cstate="print"/>
          <a:stretch>
            <a:fillRect/>
          </a:stretch>
        </p:blipFill>
        <p:spPr>
          <a:xfrm>
            <a:off x="2006467" y="2090398"/>
            <a:ext cx="14277975" cy="4438648"/>
          </a:xfrm>
          <a:prstGeom prst="rect">
            <a:avLst/>
          </a:prstGeom>
        </p:spPr>
      </p:pic>
      <p:sp>
        <p:nvSpPr>
          <p:cNvPr id="2" name="Holder 2"/>
          <p:cNvSpPr>
            <a:spLocks noGrp="1"/>
          </p:cNvSpPr>
          <p:nvPr>
            <p:ph type="title"/>
          </p:nvPr>
        </p:nvSpPr>
        <p:spPr/>
        <p:txBody>
          <a:bodyPr lIns="0" tIns="0" rIns="0" bIns="0"/>
          <a:lstStyle>
            <a:lvl1pPr>
              <a:defRPr sz="4400" b="1" i="0">
                <a:solidFill>
                  <a:srgbClr val="FFD479"/>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8000" cy="10286997"/>
          </a:xfrm>
          <a:prstGeom prst="rect">
            <a:avLst/>
          </a:prstGeom>
        </p:spPr>
      </p:pic>
      <p:pic>
        <p:nvPicPr>
          <p:cNvPr id="17" name="bg object 17"/>
          <p:cNvPicPr/>
          <p:nvPr/>
        </p:nvPicPr>
        <p:blipFill>
          <a:blip r:embed="rId8" cstate="print"/>
          <a:stretch>
            <a:fillRect/>
          </a:stretch>
        </p:blipFill>
        <p:spPr>
          <a:xfrm>
            <a:off x="1028699" y="344455"/>
            <a:ext cx="4410073" cy="1371598"/>
          </a:xfrm>
          <a:prstGeom prst="rect">
            <a:avLst/>
          </a:prstGeom>
        </p:spPr>
      </p:pic>
      <p:pic>
        <p:nvPicPr>
          <p:cNvPr id="18" name="bg object 18"/>
          <p:cNvPicPr/>
          <p:nvPr/>
        </p:nvPicPr>
        <p:blipFill>
          <a:blip r:embed="rId9" cstate="print"/>
          <a:stretch>
            <a:fillRect/>
          </a:stretch>
        </p:blipFill>
        <p:spPr>
          <a:xfrm>
            <a:off x="3564616" y="1028699"/>
            <a:ext cx="11163297" cy="8343898"/>
          </a:xfrm>
          <a:prstGeom prst="rect">
            <a:avLst/>
          </a:prstGeom>
        </p:spPr>
      </p:pic>
      <p:sp>
        <p:nvSpPr>
          <p:cNvPr id="2" name="Holder 2"/>
          <p:cNvSpPr>
            <a:spLocks noGrp="1"/>
          </p:cNvSpPr>
          <p:nvPr>
            <p:ph type="title"/>
          </p:nvPr>
        </p:nvSpPr>
        <p:spPr>
          <a:xfrm>
            <a:off x="1439881" y="2019297"/>
            <a:ext cx="15408236" cy="698500"/>
          </a:xfrm>
          <a:prstGeom prst="rect">
            <a:avLst/>
          </a:prstGeom>
        </p:spPr>
        <p:txBody>
          <a:bodyPr wrap="square" lIns="0" tIns="0" rIns="0" bIns="0">
            <a:spAutoFit/>
          </a:bodyPr>
          <a:lstStyle>
            <a:lvl1pPr>
              <a:defRPr sz="4400" b="1" i="0">
                <a:solidFill>
                  <a:srgbClr val="FFD479"/>
                </a:solidFill>
                <a:latin typeface="Trebuchet MS"/>
                <a:cs typeface="Trebuchet MS"/>
              </a:defRPr>
            </a:lvl1pPr>
          </a:lstStyle>
          <a:p>
            <a:endParaRPr/>
          </a:p>
        </p:txBody>
      </p:sp>
      <p:sp>
        <p:nvSpPr>
          <p:cNvPr id="3" name="Holder 3"/>
          <p:cNvSpPr>
            <a:spLocks noGrp="1"/>
          </p:cNvSpPr>
          <p:nvPr>
            <p:ph type="body" idx="1"/>
          </p:nvPr>
        </p:nvSpPr>
        <p:spPr>
          <a:xfrm>
            <a:off x="1409881" y="2877391"/>
            <a:ext cx="10309225" cy="6807200"/>
          </a:xfrm>
          <a:prstGeom prst="rect">
            <a:avLst/>
          </a:prstGeom>
        </p:spPr>
        <p:txBody>
          <a:bodyPr wrap="square" lIns="0" tIns="0" rIns="0" bIns="0">
            <a:spAutoFit/>
          </a:bodyPr>
          <a:lstStyle>
            <a:lvl1pPr>
              <a:defRPr sz="3400" b="1" i="0">
                <a:solidFill>
                  <a:srgbClr val="FFD479"/>
                </a:solidFill>
                <a:latin typeface="Trebuchet MS"/>
                <a:cs typeface="Trebuchet M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3/28/2026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upport@punjibaazar.com" TargetMode="External"/><Relationship Id="rId2" Type="http://schemas.openxmlformats.org/officeDocument/2006/relationships/hyperlink" Target="mailto:sales@punjibaaza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486313" y="7039857"/>
            <a:ext cx="12764135" cy="1259840"/>
          </a:xfrm>
          <a:prstGeom prst="rect">
            <a:avLst/>
          </a:prstGeom>
        </p:spPr>
        <p:txBody>
          <a:bodyPr vert="horz" wrap="square" lIns="0" tIns="12700" rIns="0" bIns="0" rtlCol="0">
            <a:spAutoFit/>
          </a:bodyPr>
          <a:lstStyle/>
          <a:p>
            <a:pPr marL="12700">
              <a:lnSpc>
                <a:spcPct val="100000"/>
              </a:lnSpc>
              <a:spcBef>
                <a:spcPts val="100"/>
              </a:spcBef>
            </a:pPr>
            <a:r>
              <a:rPr sz="8100" b="0" spc="-625" dirty="0">
                <a:solidFill>
                  <a:srgbClr val="FFFFFF"/>
                </a:solidFill>
                <a:latin typeface="Trebuchet MS"/>
                <a:cs typeface="Trebuchet MS"/>
              </a:rPr>
              <a:t>Y</a:t>
            </a:r>
            <a:r>
              <a:rPr sz="8100" b="0" spc="305" dirty="0">
                <a:solidFill>
                  <a:srgbClr val="FFFFFF"/>
                </a:solidFill>
                <a:latin typeface="Trebuchet MS"/>
                <a:cs typeface="Trebuchet MS"/>
              </a:rPr>
              <a:t>o</a:t>
            </a:r>
            <a:r>
              <a:rPr sz="8100" b="0" spc="310" dirty="0">
                <a:solidFill>
                  <a:srgbClr val="FFFFFF"/>
                </a:solidFill>
                <a:latin typeface="Trebuchet MS"/>
                <a:cs typeface="Trebuchet MS"/>
              </a:rPr>
              <a:t>u</a:t>
            </a:r>
            <a:r>
              <a:rPr sz="8100" b="0" spc="10" dirty="0">
                <a:solidFill>
                  <a:srgbClr val="FFFFFF"/>
                </a:solidFill>
                <a:latin typeface="Trebuchet MS"/>
                <a:cs typeface="Trebuchet MS"/>
              </a:rPr>
              <a:t>r</a:t>
            </a:r>
            <a:r>
              <a:rPr sz="8100" b="0" spc="-45" dirty="0">
                <a:solidFill>
                  <a:srgbClr val="FFFFFF"/>
                </a:solidFill>
                <a:latin typeface="Trebuchet MS"/>
                <a:cs typeface="Trebuchet MS"/>
              </a:rPr>
              <a:t> </a:t>
            </a:r>
            <a:r>
              <a:rPr sz="8100" b="0" spc="260" dirty="0">
                <a:solidFill>
                  <a:srgbClr val="FFFFFF"/>
                </a:solidFill>
                <a:latin typeface="Trebuchet MS"/>
                <a:cs typeface="Trebuchet MS"/>
              </a:rPr>
              <a:t>Wealth</a:t>
            </a:r>
            <a:r>
              <a:rPr sz="8100" b="0" spc="65" dirty="0">
                <a:solidFill>
                  <a:srgbClr val="FFFFFF"/>
                </a:solidFill>
                <a:latin typeface="Trebuchet MS"/>
                <a:cs typeface="Trebuchet MS"/>
              </a:rPr>
              <a:t> </a:t>
            </a:r>
            <a:r>
              <a:rPr sz="8100" b="0" dirty="0">
                <a:solidFill>
                  <a:srgbClr val="FFFFFF"/>
                </a:solidFill>
                <a:latin typeface="Trebuchet MS"/>
                <a:cs typeface="Trebuchet MS"/>
              </a:rPr>
              <a:t>-</a:t>
            </a:r>
            <a:r>
              <a:rPr sz="8100" b="0" spc="1050" dirty="0">
                <a:solidFill>
                  <a:srgbClr val="FFFFFF"/>
                </a:solidFill>
                <a:latin typeface="Trebuchet MS"/>
                <a:cs typeface="Trebuchet MS"/>
              </a:rPr>
              <a:t> </a:t>
            </a:r>
            <a:r>
              <a:rPr sz="8100" b="0" spc="220" dirty="0">
                <a:solidFill>
                  <a:srgbClr val="FFFFFF"/>
                </a:solidFill>
                <a:latin typeface="Trebuchet MS"/>
                <a:cs typeface="Trebuchet MS"/>
              </a:rPr>
              <a:t>Our</a:t>
            </a:r>
            <a:r>
              <a:rPr sz="8100" b="0" spc="65" dirty="0">
                <a:solidFill>
                  <a:srgbClr val="FFFFFF"/>
                </a:solidFill>
                <a:latin typeface="Trebuchet MS"/>
                <a:cs typeface="Trebuchet MS"/>
              </a:rPr>
              <a:t> </a:t>
            </a:r>
            <a:r>
              <a:rPr sz="8100" b="0" spc="470" dirty="0">
                <a:solidFill>
                  <a:srgbClr val="FFFFFF"/>
                </a:solidFill>
                <a:latin typeface="Trebuchet MS"/>
                <a:cs typeface="Trebuchet MS"/>
              </a:rPr>
              <a:t>Mi</a:t>
            </a:r>
            <a:r>
              <a:rPr sz="8100" b="0" spc="465" dirty="0">
                <a:solidFill>
                  <a:srgbClr val="FFFFFF"/>
                </a:solidFill>
                <a:latin typeface="Trebuchet MS"/>
                <a:cs typeface="Trebuchet MS"/>
              </a:rPr>
              <a:t>ss</a:t>
            </a:r>
            <a:r>
              <a:rPr sz="8100" b="0" spc="470" dirty="0">
                <a:solidFill>
                  <a:srgbClr val="FFFFFF"/>
                </a:solidFill>
                <a:latin typeface="Trebuchet MS"/>
                <a:cs typeface="Trebuchet MS"/>
              </a:rPr>
              <a:t>i</a:t>
            </a:r>
            <a:r>
              <a:rPr sz="8100" b="0" spc="465" dirty="0">
                <a:solidFill>
                  <a:srgbClr val="FFFFFF"/>
                </a:solidFill>
                <a:latin typeface="Trebuchet MS"/>
                <a:cs typeface="Trebuchet MS"/>
              </a:rPr>
              <a:t>o</a:t>
            </a:r>
            <a:r>
              <a:rPr sz="8100" b="0" spc="-30" dirty="0">
                <a:solidFill>
                  <a:srgbClr val="FFFFFF"/>
                </a:solidFill>
                <a:latin typeface="Trebuchet MS"/>
                <a:cs typeface="Trebuchet MS"/>
              </a:rPr>
              <a:t>n</a:t>
            </a:r>
            <a:endParaRPr sz="810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39881" y="2111496"/>
            <a:ext cx="10045065" cy="726440"/>
          </a:xfrm>
          <a:prstGeom prst="rect">
            <a:avLst/>
          </a:prstGeom>
        </p:spPr>
        <p:txBody>
          <a:bodyPr vert="horz" wrap="square" lIns="0" tIns="12700" rIns="0" bIns="0" rtlCol="0">
            <a:spAutoFit/>
          </a:bodyPr>
          <a:lstStyle/>
          <a:p>
            <a:pPr marL="12700">
              <a:lnSpc>
                <a:spcPct val="100000"/>
              </a:lnSpc>
              <a:spcBef>
                <a:spcPts val="100"/>
              </a:spcBef>
            </a:pPr>
            <a:r>
              <a:rPr sz="4600" dirty="0">
                <a:solidFill>
                  <a:srgbClr val="E9BA3C"/>
                </a:solidFill>
              </a:rPr>
              <a:t>Punjibaazar</a:t>
            </a:r>
            <a:r>
              <a:rPr sz="4600" spc="-50" dirty="0">
                <a:solidFill>
                  <a:srgbClr val="E9BA3C"/>
                </a:solidFill>
              </a:rPr>
              <a:t> </a:t>
            </a:r>
            <a:r>
              <a:rPr sz="4600" dirty="0">
                <a:solidFill>
                  <a:srgbClr val="E9BA3C"/>
                </a:solidFill>
              </a:rPr>
              <a:t>Retirement</a:t>
            </a:r>
            <a:r>
              <a:rPr sz="4600" spc="-35" dirty="0">
                <a:solidFill>
                  <a:srgbClr val="E9BA3C"/>
                </a:solidFill>
              </a:rPr>
              <a:t> </a:t>
            </a:r>
            <a:r>
              <a:rPr sz="4600" dirty="0">
                <a:solidFill>
                  <a:srgbClr val="E9BA3C"/>
                </a:solidFill>
              </a:rPr>
              <a:t>Income</a:t>
            </a:r>
            <a:r>
              <a:rPr sz="4600" spc="-40" dirty="0">
                <a:solidFill>
                  <a:srgbClr val="E9BA3C"/>
                </a:solidFill>
              </a:rPr>
              <a:t> </a:t>
            </a:r>
            <a:r>
              <a:rPr sz="4600" spc="-20" dirty="0">
                <a:solidFill>
                  <a:srgbClr val="E9BA3C"/>
                </a:solidFill>
              </a:rPr>
              <a:t>Plan</a:t>
            </a:r>
            <a:endParaRPr sz="4600"/>
          </a:p>
        </p:txBody>
      </p:sp>
      <p:sp>
        <p:nvSpPr>
          <p:cNvPr id="3" name="object 3"/>
          <p:cNvSpPr txBox="1"/>
          <p:nvPr/>
        </p:nvSpPr>
        <p:spPr>
          <a:xfrm>
            <a:off x="1367791" y="3255643"/>
            <a:ext cx="11942445" cy="4146550"/>
          </a:xfrm>
          <a:prstGeom prst="rect">
            <a:avLst/>
          </a:prstGeom>
        </p:spPr>
        <p:txBody>
          <a:bodyPr vert="horz" wrap="square" lIns="0" tIns="12700" rIns="0" bIns="0" rtlCol="0">
            <a:spAutoFit/>
          </a:bodyPr>
          <a:lstStyle/>
          <a:p>
            <a:pPr marL="12700">
              <a:lnSpc>
                <a:spcPct val="100000"/>
              </a:lnSpc>
              <a:spcBef>
                <a:spcPts val="100"/>
              </a:spcBef>
            </a:pPr>
            <a:r>
              <a:rPr sz="3700" b="1" dirty="0">
                <a:solidFill>
                  <a:srgbClr val="FFFFFF"/>
                </a:solidFill>
                <a:latin typeface="Trebuchet MS"/>
                <a:cs typeface="Trebuchet MS"/>
              </a:rPr>
              <a:t>Earn</a:t>
            </a:r>
            <a:r>
              <a:rPr sz="3700" b="1" spc="-100" dirty="0">
                <a:solidFill>
                  <a:srgbClr val="FFFFFF"/>
                </a:solidFill>
                <a:latin typeface="Trebuchet MS"/>
                <a:cs typeface="Trebuchet MS"/>
              </a:rPr>
              <a:t> </a:t>
            </a:r>
            <a:r>
              <a:rPr sz="3700" b="1" dirty="0">
                <a:solidFill>
                  <a:srgbClr val="FFFFFF"/>
                </a:solidFill>
                <a:latin typeface="Trebuchet MS"/>
                <a:cs typeface="Trebuchet MS"/>
              </a:rPr>
              <a:t>Regular</a:t>
            </a:r>
            <a:r>
              <a:rPr sz="3700" b="1" spc="-100" dirty="0">
                <a:solidFill>
                  <a:srgbClr val="FFFFFF"/>
                </a:solidFill>
                <a:latin typeface="Trebuchet MS"/>
                <a:cs typeface="Trebuchet MS"/>
              </a:rPr>
              <a:t> </a:t>
            </a:r>
            <a:r>
              <a:rPr sz="3700" b="1" dirty="0">
                <a:solidFill>
                  <a:srgbClr val="FFFFFF"/>
                </a:solidFill>
                <a:latin typeface="Trebuchet MS"/>
                <a:cs typeface="Trebuchet MS"/>
              </a:rPr>
              <a:t>Income</a:t>
            </a:r>
            <a:r>
              <a:rPr sz="3700" b="1" spc="-100" dirty="0">
                <a:solidFill>
                  <a:srgbClr val="FFFFFF"/>
                </a:solidFill>
                <a:latin typeface="Trebuchet MS"/>
                <a:cs typeface="Trebuchet MS"/>
              </a:rPr>
              <a:t> </a:t>
            </a:r>
            <a:r>
              <a:rPr sz="3700" b="1" dirty="0">
                <a:solidFill>
                  <a:srgbClr val="FFFFFF"/>
                </a:solidFill>
                <a:latin typeface="Trebuchet MS"/>
                <a:cs typeface="Trebuchet MS"/>
              </a:rPr>
              <a:t>Grow</a:t>
            </a:r>
            <a:r>
              <a:rPr sz="3700" b="1" spc="-160" dirty="0">
                <a:solidFill>
                  <a:srgbClr val="FFFFFF"/>
                </a:solidFill>
                <a:latin typeface="Trebuchet MS"/>
                <a:cs typeface="Trebuchet MS"/>
              </a:rPr>
              <a:t> </a:t>
            </a:r>
            <a:r>
              <a:rPr sz="3700" b="1" spc="-50" dirty="0">
                <a:solidFill>
                  <a:srgbClr val="FFFFFF"/>
                </a:solidFill>
                <a:latin typeface="Trebuchet MS"/>
                <a:cs typeface="Trebuchet MS"/>
              </a:rPr>
              <a:t>Your</a:t>
            </a:r>
            <a:r>
              <a:rPr sz="3700" b="1" spc="-100" dirty="0">
                <a:solidFill>
                  <a:srgbClr val="FFFFFF"/>
                </a:solidFill>
                <a:latin typeface="Trebuchet MS"/>
                <a:cs typeface="Trebuchet MS"/>
              </a:rPr>
              <a:t> </a:t>
            </a:r>
            <a:r>
              <a:rPr sz="3700" b="1" dirty="0">
                <a:solidFill>
                  <a:srgbClr val="FFFFFF"/>
                </a:solidFill>
                <a:latin typeface="Trebuchet MS"/>
                <a:cs typeface="Trebuchet MS"/>
              </a:rPr>
              <a:t>Wealth</a:t>
            </a:r>
            <a:r>
              <a:rPr sz="3700" b="1" spc="-100" dirty="0">
                <a:solidFill>
                  <a:srgbClr val="FFFFFF"/>
                </a:solidFill>
                <a:latin typeface="Trebuchet MS"/>
                <a:cs typeface="Trebuchet MS"/>
              </a:rPr>
              <a:t> </a:t>
            </a:r>
            <a:r>
              <a:rPr sz="3700" b="1" dirty="0">
                <a:solidFill>
                  <a:srgbClr val="FFFFFF"/>
                </a:solidFill>
                <a:latin typeface="Trebuchet MS"/>
                <a:cs typeface="Trebuchet MS"/>
              </a:rPr>
              <a:t>beat</a:t>
            </a:r>
            <a:r>
              <a:rPr sz="3700" b="1" spc="-100" dirty="0">
                <a:solidFill>
                  <a:srgbClr val="FFFFFF"/>
                </a:solidFill>
                <a:latin typeface="Trebuchet MS"/>
                <a:cs typeface="Trebuchet MS"/>
              </a:rPr>
              <a:t> </a:t>
            </a:r>
            <a:r>
              <a:rPr sz="3700" b="1" spc="-10" dirty="0">
                <a:solidFill>
                  <a:srgbClr val="FFFFFF"/>
                </a:solidFill>
                <a:latin typeface="Trebuchet MS"/>
                <a:cs typeface="Trebuchet MS"/>
              </a:rPr>
              <a:t>Inflation</a:t>
            </a:r>
            <a:endParaRPr sz="3700">
              <a:latin typeface="Trebuchet MS"/>
              <a:cs typeface="Trebuchet MS"/>
            </a:endParaRPr>
          </a:p>
          <a:p>
            <a:pPr marL="12700">
              <a:lnSpc>
                <a:spcPct val="100000"/>
              </a:lnSpc>
              <a:spcBef>
                <a:spcPts val="3925"/>
              </a:spcBef>
            </a:pPr>
            <a:r>
              <a:rPr sz="3400" dirty="0">
                <a:solidFill>
                  <a:srgbClr val="FFFFFF"/>
                </a:solidFill>
                <a:latin typeface="Trebuchet MS"/>
                <a:cs typeface="Trebuchet MS"/>
              </a:rPr>
              <a:t>Retirement</a:t>
            </a:r>
            <a:r>
              <a:rPr sz="3400" spc="-245" dirty="0">
                <a:solidFill>
                  <a:srgbClr val="FFFFFF"/>
                </a:solidFill>
                <a:latin typeface="Trebuchet MS"/>
                <a:cs typeface="Trebuchet MS"/>
              </a:rPr>
              <a:t> </a:t>
            </a:r>
            <a:r>
              <a:rPr sz="3400" spc="-10" dirty="0">
                <a:solidFill>
                  <a:srgbClr val="FFFFFF"/>
                </a:solidFill>
                <a:latin typeface="Trebuchet MS"/>
                <a:cs typeface="Trebuchet MS"/>
              </a:rPr>
              <a:t>Reality</a:t>
            </a:r>
            <a:endParaRPr sz="3400">
              <a:latin typeface="Trebuchet MS"/>
              <a:cs typeface="Trebuchet MS"/>
            </a:endParaRPr>
          </a:p>
          <a:p>
            <a:pPr marL="353060" indent="-340360">
              <a:lnSpc>
                <a:spcPts val="4040"/>
              </a:lnSpc>
              <a:spcBef>
                <a:spcPts val="3920"/>
              </a:spcBef>
              <a:buChar char="•"/>
              <a:tabLst>
                <a:tab pos="353060" algn="l"/>
              </a:tabLst>
            </a:pPr>
            <a:r>
              <a:rPr sz="3400" dirty="0">
                <a:solidFill>
                  <a:srgbClr val="FFFFFF"/>
                </a:solidFill>
                <a:latin typeface="Trebuchet MS"/>
                <a:cs typeface="Trebuchet MS"/>
              </a:rPr>
              <a:t>Life</a:t>
            </a:r>
            <a:r>
              <a:rPr sz="3400" spc="-65" dirty="0">
                <a:solidFill>
                  <a:srgbClr val="FFFFFF"/>
                </a:solidFill>
                <a:latin typeface="Trebuchet MS"/>
                <a:cs typeface="Trebuchet MS"/>
              </a:rPr>
              <a:t> </a:t>
            </a:r>
            <a:r>
              <a:rPr sz="3400" dirty="0">
                <a:solidFill>
                  <a:srgbClr val="FFFFFF"/>
                </a:solidFill>
                <a:latin typeface="Trebuchet MS"/>
                <a:cs typeface="Trebuchet MS"/>
              </a:rPr>
              <a:t>Expectancy</a:t>
            </a:r>
            <a:r>
              <a:rPr sz="3400" spc="-65" dirty="0">
                <a:solidFill>
                  <a:srgbClr val="FFFFFF"/>
                </a:solidFill>
                <a:latin typeface="Trebuchet MS"/>
                <a:cs typeface="Trebuchet MS"/>
              </a:rPr>
              <a:t> </a:t>
            </a:r>
            <a:r>
              <a:rPr sz="3400" dirty="0">
                <a:solidFill>
                  <a:srgbClr val="FFFFFF"/>
                </a:solidFill>
                <a:latin typeface="Trebuchet MS"/>
                <a:cs typeface="Trebuchet MS"/>
              </a:rPr>
              <a:t>is</a:t>
            </a:r>
            <a:r>
              <a:rPr sz="3400" spc="-65" dirty="0">
                <a:solidFill>
                  <a:srgbClr val="FFFFFF"/>
                </a:solidFill>
                <a:latin typeface="Trebuchet MS"/>
                <a:cs typeface="Trebuchet MS"/>
              </a:rPr>
              <a:t> </a:t>
            </a:r>
            <a:r>
              <a:rPr sz="3400" dirty="0">
                <a:solidFill>
                  <a:srgbClr val="FFFFFF"/>
                </a:solidFill>
                <a:latin typeface="Trebuchet MS"/>
                <a:cs typeface="Trebuchet MS"/>
              </a:rPr>
              <a:t>increasing</a:t>
            </a:r>
            <a:r>
              <a:rPr sz="3400" spc="-65" dirty="0">
                <a:solidFill>
                  <a:srgbClr val="FFFFFF"/>
                </a:solidFill>
                <a:latin typeface="Trebuchet MS"/>
                <a:cs typeface="Trebuchet MS"/>
              </a:rPr>
              <a:t> </a:t>
            </a:r>
            <a:r>
              <a:rPr sz="3400" spc="-25" dirty="0">
                <a:solidFill>
                  <a:srgbClr val="FFFFFF"/>
                </a:solidFill>
                <a:latin typeface="Trebuchet MS"/>
                <a:cs typeface="Trebuchet MS"/>
              </a:rPr>
              <a:t>(20-</a:t>
            </a:r>
            <a:r>
              <a:rPr sz="3400" dirty="0">
                <a:solidFill>
                  <a:srgbClr val="FFFFFF"/>
                </a:solidFill>
                <a:latin typeface="Trebuchet MS"/>
                <a:cs typeface="Trebuchet MS"/>
              </a:rPr>
              <a:t>30)</a:t>
            </a:r>
            <a:r>
              <a:rPr sz="3400" spc="-65" dirty="0">
                <a:solidFill>
                  <a:srgbClr val="FFFFFF"/>
                </a:solidFill>
                <a:latin typeface="Trebuchet MS"/>
                <a:cs typeface="Trebuchet MS"/>
              </a:rPr>
              <a:t> </a:t>
            </a:r>
            <a:r>
              <a:rPr sz="3400" dirty="0">
                <a:solidFill>
                  <a:srgbClr val="FFFFFF"/>
                </a:solidFill>
                <a:latin typeface="Trebuchet MS"/>
                <a:cs typeface="Trebuchet MS"/>
              </a:rPr>
              <a:t>years</a:t>
            </a:r>
            <a:r>
              <a:rPr sz="3400" spc="-65" dirty="0">
                <a:solidFill>
                  <a:srgbClr val="FFFFFF"/>
                </a:solidFill>
                <a:latin typeface="Trebuchet MS"/>
                <a:cs typeface="Trebuchet MS"/>
              </a:rPr>
              <a:t> </a:t>
            </a:r>
            <a:r>
              <a:rPr sz="3400" dirty="0">
                <a:solidFill>
                  <a:srgbClr val="FFFFFF"/>
                </a:solidFill>
                <a:latin typeface="Trebuchet MS"/>
                <a:cs typeface="Trebuchet MS"/>
              </a:rPr>
              <a:t>post</a:t>
            </a:r>
            <a:r>
              <a:rPr sz="3400" spc="-65" dirty="0">
                <a:solidFill>
                  <a:srgbClr val="FFFFFF"/>
                </a:solidFill>
                <a:latin typeface="Trebuchet MS"/>
                <a:cs typeface="Trebuchet MS"/>
              </a:rPr>
              <a:t> </a:t>
            </a:r>
            <a:r>
              <a:rPr sz="3400" spc="-10" dirty="0">
                <a:solidFill>
                  <a:srgbClr val="FFFFFF"/>
                </a:solidFill>
                <a:latin typeface="Trebuchet MS"/>
                <a:cs typeface="Trebuchet MS"/>
              </a:rPr>
              <a:t>retirement.</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Medical</a:t>
            </a:r>
            <a:r>
              <a:rPr sz="3400" spc="-65" dirty="0">
                <a:solidFill>
                  <a:srgbClr val="FFFFFF"/>
                </a:solidFill>
                <a:latin typeface="Trebuchet MS"/>
                <a:cs typeface="Trebuchet MS"/>
              </a:rPr>
              <a:t> </a:t>
            </a:r>
            <a:r>
              <a:rPr sz="3400" dirty="0">
                <a:solidFill>
                  <a:srgbClr val="FFFFFF"/>
                </a:solidFill>
                <a:latin typeface="Trebuchet MS"/>
                <a:cs typeface="Trebuchet MS"/>
              </a:rPr>
              <a:t>and</a:t>
            </a:r>
            <a:r>
              <a:rPr sz="3400" spc="-65" dirty="0">
                <a:solidFill>
                  <a:srgbClr val="FFFFFF"/>
                </a:solidFill>
                <a:latin typeface="Trebuchet MS"/>
                <a:cs typeface="Trebuchet MS"/>
              </a:rPr>
              <a:t> </a:t>
            </a:r>
            <a:r>
              <a:rPr sz="3400" dirty="0">
                <a:solidFill>
                  <a:srgbClr val="FFFFFF"/>
                </a:solidFill>
                <a:latin typeface="Trebuchet MS"/>
                <a:cs typeface="Trebuchet MS"/>
              </a:rPr>
              <a:t>living</a:t>
            </a:r>
            <a:r>
              <a:rPr sz="3400" spc="-65" dirty="0">
                <a:solidFill>
                  <a:srgbClr val="FFFFFF"/>
                </a:solidFill>
                <a:latin typeface="Trebuchet MS"/>
                <a:cs typeface="Trebuchet MS"/>
              </a:rPr>
              <a:t> </a:t>
            </a:r>
            <a:r>
              <a:rPr sz="3400" dirty="0">
                <a:solidFill>
                  <a:srgbClr val="FFFFFF"/>
                </a:solidFill>
                <a:latin typeface="Trebuchet MS"/>
                <a:cs typeface="Trebuchet MS"/>
              </a:rPr>
              <a:t>cost</a:t>
            </a:r>
            <a:r>
              <a:rPr sz="3400" spc="-65" dirty="0">
                <a:solidFill>
                  <a:srgbClr val="FFFFFF"/>
                </a:solidFill>
                <a:latin typeface="Trebuchet MS"/>
                <a:cs typeface="Trebuchet MS"/>
              </a:rPr>
              <a:t> </a:t>
            </a:r>
            <a:r>
              <a:rPr sz="3400" dirty="0">
                <a:solidFill>
                  <a:srgbClr val="FFFFFF"/>
                </a:solidFill>
                <a:latin typeface="Trebuchet MS"/>
                <a:cs typeface="Trebuchet MS"/>
              </a:rPr>
              <a:t>are</a:t>
            </a:r>
            <a:r>
              <a:rPr sz="3400" spc="-65" dirty="0">
                <a:solidFill>
                  <a:srgbClr val="FFFFFF"/>
                </a:solidFill>
                <a:latin typeface="Trebuchet MS"/>
                <a:cs typeface="Trebuchet MS"/>
              </a:rPr>
              <a:t> </a:t>
            </a:r>
            <a:r>
              <a:rPr sz="3400" dirty="0">
                <a:solidFill>
                  <a:srgbClr val="FFFFFF"/>
                </a:solidFill>
                <a:latin typeface="Trebuchet MS"/>
                <a:cs typeface="Trebuchet MS"/>
              </a:rPr>
              <a:t>increasing</a:t>
            </a:r>
            <a:r>
              <a:rPr sz="3400" spc="-65" dirty="0">
                <a:solidFill>
                  <a:srgbClr val="FFFFFF"/>
                </a:solidFill>
                <a:latin typeface="Trebuchet MS"/>
                <a:cs typeface="Trebuchet MS"/>
              </a:rPr>
              <a:t> </a:t>
            </a:r>
            <a:r>
              <a:rPr sz="3400" dirty="0">
                <a:solidFill>
                  <a:srgbClr val="FFFFFF"/>
                </a:solidFill>
                <a:latin typeface="Trebuchet MS"/>
                <a:cs typeface="Trebuchet MS"/>
              </a:rPr>
              <a:t>every</a:t>
            </a:r>
            <a:r>
              <a:rPr sz="3400" spc="-65" dirty="0">
                <a:solidFill>
                  <a:srgbClr val="FFFFFF"/>
                </a:solidFill>
                <a:latin typeface="Trebuchet MS"/>
                <a:cs typeface="Trebuchet MS"/>
              </a:rPr>
              <a:t> </a:t>
            </a:r>
            <a:r>
              <a:rPr sz="3400" spc="-10" dirty="0">
                <a:solidFill>
                  <a:srgbClr val="FFFFFF"/>
                </a:solidFill>
                <a:latin typeface="Trebuchet MS"/>
                <a:cs typeface="Trebuchet MS"/>
              </a:rPr>
              <a:t>year.</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Inflation</a:t>
            </a:r>
            <a:r>
              <a:rPr sz="3400" spc="-110" dirty="0">
                <a:solidFill>
                  <a:srgbClr val="FFFFFF"/>
                </a:solidFill>
                <a:latin typeface="Trebuchet MS"/>
                <a:cs typeface="Trebuchet MS"/>
              </a:rPr>
              <a:t> </a:t>
            </a:r>
            <a:r>
              <a:rPr sz="3400" dirty="0">
                <a:solidFill>
                  <a:srgbClr val="FFFFFF"/>
                </a:solidFill>
                <a:latin typeface="Trebuchet MS"/>
                <a:cs typeface="Trebuchet MS"/>
              </a:rPr>
              <a:t>silently</a:t>
            </a:r>
            <a:r>
              <a:rPr sz="3400" spc="-105" dirty="0">
                <a:solidFill>
                  <a:srgbClr val="FFFFFF"/>
                </a:solidFill>
                <a:latin typeface="Trebuchet MS"/>
                <a:cs typeface="Trebuchet MS"/>
              </a:rPr>
              <a:t> </a:t>
            </a:r>
            <a:r>
              <a:rPr sz="3400" dirty="0">
                <a:solidFill>
                  <a:srgbClr val="FFFFFF"/>
                </a:solidFill>
                <a:latin typeface="Trebuchet MS"/>
                <a:cs typeface="Trebuchet MS"/>
              </a:rPr>
              <a:t>reduces</a:t>
            </a:r>
            <a:r>
              <a:rPr sz="3400" spc="-110" dirty="0">
                <a:solidFill>
                  <a:srgbClr val="FFFFFF"/>
                </a:solidFill>
                <a:latin typeface="Trebuchet MS"/>
                <a:cs typeface="Trebuchet MS"/>
              </a:rPr>
              <a:t> </a:t>
            </a:r>
            <a:r>
              <a:rPr sz="3400" dirty="0">
                <a:solidFill>
                  <a:srgbClr val="FFFFFF"/>
                </a:solidFill>
                <a:latin typeface="Trebuchet MS"/>
                <a:cs typeface="Trebuchet MS"/>
              </a:rPr>
              <a:t>purchasing</a:t>
            </a:r>
            <a:r>
              <a:rPr sz="3400" spc="-105" dirty="0">
                <a:solidFill>
                  <a:srgbClr val="FFFFFF"/>
                </a:solidFill>
                <a:latin typeface="Trebuchet MS"/>
                <a:cs typeface="Trebuchet MS"/>
              </a:rPr>
              <a:t> </a:t>
            </a:r>
            <a:r>
              <a:rPr sz="3400" spc="-10" dirty="0">
                <a:solidFill>
                  <a:srgbClr val="FFFFFF"/>
                </a:solidFill>
                <a:latin typeface="Trebuchet MS"/>
                <a:cs typeface="Trebuchet MS"/>
              </a:rPr>
              <a:t>power.</a:t>
            </a:r>
            <a:endParaRPr sz="3400">
              <a:latin typeface="Trebuchet MS"/>
              <a:cs typeface="Trebuchet MS"/>
            </a:endParaRPr>
          </a:p>
          <a:p>
            <a:pPr marL="353060" indent="-340360">
              <a:lnSpc>
                <a:spcPts val="4040"/>
              </a:lnSpc>
              <a:buChar char="•"/>
              <a:tabLst>
                <a:tab pos="353060" algn="l"/>
              </a:tabLst>
            </a:pPr>
            <a:r>
              <a:rPr sz="3400" spc="-35" dirty="0">
                <a:solidFill>
                  <a:srgbClr val="FFFFFF"/>
                </a:solidFill>
                <a:latin typeface="Trebuchet MS"/>
                <a:cs typeface="Trebuchet MS"/>
              </a:rPr>
              <a:t>Traditional</a:t>
            </a:r>
            <a:r>
              <a:rPr sz="3400" spc="-85" dirty="0">
                <a:solidFill>
                  <a:srgbClr val="FFFFFF"/>
                </a:solidFill>
                <a:latin typeface="Trebuchet MS"/>
                <a:cs typeface="Trebuchet MS"/>
              </a:rPr>
              <a:t> </a:t>
            </a:r>
            <a:r>
              <a:rPr sz="3400" dirty="0">
                <a:solidFill>
                  <a:srgbClr val="FFFFFF"/>
                </a:solidFill>
                <a:latin typeface="Trebuchet MS"/>
                <a:cs typeface="Trebuchet MS"/>
              </a:rPr>
              <a:t>income</a:t>
            </a:r>
            <a:r>
              <a:rPr sz="3400" spc="-85" dirty="0">
                <a:solidFill>
                  <a:srgbClr val="FFFFFF"/>
                </a:solidFill>
                <a:latin typeface="Trebuchet MS"/>
                <a:cs typeface="Trebuchet MS"/>
              </a:rPr>
              <a:t> </a:t>
            </a:r>
            <a:r>
              <a:rPr sz="3400" dirty="0">
                <a:solidFill>
                  <a:srgbClr val="FFFFFF"/>
                </a:solidFill>
                <a:latin typeface="Trebuchet MS"/>
                <a:cs typeface="Trebuchet MS"/>
              </a:rPr>
              <a:t>sources</a:t>
            </a:r>
            <a:r>
              <a:rPr sz="3400" spc="-85" dirty="0">
                <a:solidFill>
                  <a:srgbClr val="FFFFFF"/>
                </a:solidFill>
                <a:latin typeface="Trebuchet MS"/>
                <a:cs typeface="Trebuchet MS"/>
              </a:rPr>
              <a:t> </a:t>
            </a:r>
            <a:r>
              <a:rPr sz="3400" dirty="0">
                <a:solidFill>
                  <a:srgbClr val="FFFFFF"/>
                </a:solidFill>
                <a:latin typeface="Trebuchet MS"/>
                <a:cs typeface="Trebuchet MS"/>
              </a:rPr>
              <a:t>are</a:t>
            </a:r>
            <a:r>
              <a:rPr sz="3400" spc="-85" dirty="0">
                <a:solidFill>
                  <a:srgbClr val="FFFFFF"/>
                </a:solidFill>
                <a:latin typeface="Trebuchet MS"/>
                <a:cs typeface="Trebuchet MS"/>
              </a:rPr>
              <a:t> </a:t>
            </a:r>
            <a:r>
              <a:rPr sz="3400" dirty="0">
                <a:solidFill>
                  <a:srgbClr val="FFFFFF"/>
                </a:solidFill>
                <a:latin typeface="Trebuchet MS"/>
                <a:cs typeface="Trebuchet MS"/>
              </a:rPr>
              <a:t>no</a:t>
            </a:r>
            <a:r>
              <a:rPr sz="3400" spc="-85" dirty="0">
                <a:solidFill>
                  <a:srgbClr val="FFFFFF"/>
                </a:solidFill>
                <a:latin typeface="Trebuchet MS"/>
                <a:cs typeface="Trebuchet MS"/>
              </a:rPr>
              <a:t> </a:t>
            </a:r>
            <a:r>
              <a:rPr sz="3400" dirty="0">
                <a:solidFill>
                  <a:srgbClr val="FFFFFF"/>
                </a:solidFill>
                <a:latin typeface="Trebuchet MS"/>
                <a:cs typeface="Trebuchet MS"/>
              </a:rPr>
              <a:t>longer</a:t>
            </a:r>
            <a:r>
              <a:rPr sz="3400" spc="-85" dirty="0">
                <a:solidFill>
                  <a:srgbClr val="FFFFFF"/>
                </a:solidFill>
                <a:latin typeface="Trebuchet MS"/>
                <a:cs typeface="Trebuchet MS"/>
              </a:rPr>
              <a:t> </a:t>
            </a:r>
            <a:r>
              <a:rPr sz="3400" spc="-10" dirty="0">
                <a:solidFill>
                  <a:srgbClr val="FFFFFF"/>
                </a:solidFill>
                <a:latin typeface="Trebuchet MS"/>
                <a:cs typeface="Trebuchet MS"/>
              </a:rPr>
              <a:t>sufficient.</a:t>
            </a:r>
            <a:endParaRPr sz="34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93040">
              <a:lnSpc>
                <a:spcPct val="100000"/>
              </a:lnSpc>
              <a:spcBef>
                <a:spcPts val="100"/>
              </a:spcBef>
            </a:pPr>
            <a:r>
              <a:rPr sz="4600" dirty="0">
                <a:solidFill>
                  <a:srgbClr val="E9BA3C"/>
                </a:solidFill>
              </a:rPr>
              <a:t>The</a:t>
            </a:r>
            <a:r>
              <a:rPr sz="4600" spc="-30" dirty="0">
                <a:solidFill>
                  <a:srgbClr val="E9BA3C"/>
                </a:solidFill>
              </a:rPr>
              <a:t> </a:t>
            </a:r>
            <a:r>
              <a:rPr sz="4600" dirty="0">
                <a:solidFill>
                  <a:srgbClr val="E9BA3C"/>
                </a:solidFill>
              </a:rPr>
              <a:t>fixed</a:t>
            </a:r>
            <a:r>
              <a:rPr sz="4600" spc="-25" dirty="0">
                <a:solidFill>
                  <a:srgbClr val="E9BA3C"/>
                </a:solidFill>
              </a:rPr>
              <a:t> </a:t>
            </a:r>
            <a:r>
              <a:rPr sz="4600" dirty="0">
                <a:solidFill>
                  <a:srgbClr val="E9BA3C"/>
                </a:solidFill>
              </a:rPr>
              <a:t>deposit</a:t>
            </a:r>
            <a:r>
              <a:rPr sz="4600" spc="-25" dirty="0">
                <a:solidFill>
                  <a:srgbClr val="E9BA3C"/>
                </a:solidFill>
              </a:rPr>
              <a:t> </a:t>
            </a:r>
            <a:r>
              <a:rPr sz="4600" spc="-20" dirty="0">
                <a:solidFill>
                  <a:srgbClr val="E9BA3C"/>
                </a:solidFill>
              </a:rPr>
              <a:t>myth</a:t>
            </a:r>
            <a:endParaRPr sz="4600"/>
          </a:p>
        </p:txBody>
      </p:sp>
      <p:sp>
        <p:nvSpPr>
          <p:cNvPr id="3" name="object 3"/>
          <p:cNvSpPr txBox="1"/>
          <p:nvPr/>
        </p:nvSpPr>
        <p:spPr>
          <a:xfrm>
            <a:off x="1536150" y="3358646"/>
            <a:ext cx="9136380" cy="2575560"/>
          </a:xfrm>
          <a:prstGeom prst="rect">
            <a:avLst/>
          </a:prstGeom>
        </p:spPr>
        <p:txBody>
          <a:bodyPr vert="horz" wrap="square" lIns="0" tIns="12700" rIns="0" bIns="0" rtlCol="0">
            <a:spAutoFit/>
          </a:bodyPr>
          <a:lstStyle/>
          <a:p>
            <a:pPr marL="353060" indent="-340360">
              <a:lnSpc>
                <a:spcPts val="4040"/>
              </a:lnSpc>
              <a:spcBef>
                <a:spcPts val="100"/>
              </a:spcBef>
              <a:buChar char="•"/>
              <a:tabLst>
                <a:tab pos="353060" algn="l"/>
              </a:tabLst>
            </a:pPr>
            <a:r>
              <a:rPr sz="3400" dirty="0">
                <a:solidFill>
                  <a:srgbClr val="FFFFFF"/>
                </a:solidFill>
                <a:latin typeface="Trebuchet MS"/>
                <a:cs typeface="Trebuchet MS"/>
              </a:rPr>
              <a:t>Fixed</a:t>
            </a:r>
            <a:r>
              <a:rPr sz="3400" spc="-45" dirty="0">
                <a:solidFill>
                  <a:srgbClr val="FFFFFF"/>
                </a:solidFill>
                <a:latin typeface="Trebuchet MS"/>
                <a:cs typeface="Trebuchet MS"/>
              </a:rPr>
              <a:t> </a:t>
            </a:r>
            <a:r>
              <a:rPr sz="3400" dirty="0">
                <a:solidFill>
                  <a:srgbClr val="FFFFFF"/>
                </a:solidFill>
                <a:latin typeface="Trebuchet MS"/>
                <a:cs typeface="Trebuchet MS"/>
              </a:rPr>
              <a:t>deposit</a:t>
            </a:r>
            <a:r>
              <a:rPr sz="3400" spc="-45" dirty="0">
                <a:solidFill>
                  <a:srgbClr val="FFFFFF"/>
                </a:solidFill>
                <a:latin typeface="Trebuchet MS"/>
                <a:cs typeface="Trebuchet MS"/>
              </a:rPr>
              <a:t> </a:t>
            </a:r>
            <a:r>
              <a:rPr sz="3400" dirty="0">
                <a:solidFill>
                  <a:srgbClr val="FFFFFF"/>
                </a:solidFill>
                <a:latin typeface="Trebuchet MS"/>
                <a:cs typeface="Trebuchet MS"/>
              </a:rPr>
              <a:t>are</a:t>
            </a:r>
            <a:r>
              <a:rPr sz="3400" spc="-40" dirty="0">
                <a:solidFill>
                  <a:srgbClr val="FFFFFF"/>
                </a:solidFill>
                <a:latin typeface="Trebuchet MS"/>
                <a:cs typeface="Trebuchet MS"/>
              </a:rPr>
              <a:t> </a:t>
            </a:r>
            <a:r>
              <a:rPr sz="3400" dirty="0">
                <a:solidFill>
                  <a:srgbClr val="FFFFFF"/>
                </a:solidFill>
                <a:latin typeface="Trebuchet MS"/>
                <a:cs typeface="Trebuchet MS"/>
              </a:rPr>
              <a:t>safe</a:t>
            </a:r>
            <a:r>
              <a:rPr sz="3400" spc="-45" dirty="0">
                <a:solidFill>
                  <a:srgbClr val="FFFFFF"/>
                </a:solidFill>
                <a:latin typeface="Trebuchet MS"/>
                <a:cs typeface="Trebuchet MS"/>
              </a:rPr>
              <a:t> </a:t>
            </a:r>
            <a:r>
              <a:rPr sz="3400" dirty="0">
                <a:solidFill>
                  <a:srgbClr val="FFFFFF"/>
                </a:solidFill>
                <a:latin typeface="Trebuchet MS"/>
                <a:cs typeface="Trebuchet MS"/>
              </a:rPr>
              <a:t>-</a:t>
            </a:r>
            <a:r>
              <a:rPr sz="3400" spc="-45" dirty="0">
                <a:solidFill>
                  <a:srgbClr val="FFFFFF"/>
                </a:solidFill>
                <a:latin typeface="Trebuchet MS"/>
                <a:cs typeface="Trebuchet MS"/>
              </a:rPr>
              <a:t> </a:t>
            </a:r>
            <a:r>
              <a:rPr sz="3400" dirty="0">
                <a:solidFill>
                  <a:srgbClr val="FFFFFF"/>
                </a:solidFill>
                <a:latin typeface="Trebuchet MS"/>
                <a:cs typeface="Trebuchet MS"/>
              </a:rPr>
              <a:t>but</a:t>
            </a:r>
            <a:r>
              <a:rPr sz="3400" spc="-40" dirty="0">
                <a:solidFill>
                  <a:srgbClr val="FFFFFF"/>
                </a:solidFill>
                <a:latin typeface="Trebuchet MS"/>
                <a:cs typeface="Trebuchet MS"/>
              </a:rPr>
              <a:t> </a:t>
            </a:r>
            <a:r>
              <a:rPr sz="3400" dirty="0">
                <a:solidFill>
                  <a:srgbClr val="FFFFFF"/>
                </a:solidFill>
                <a:latin typeface="Trebuchet MS"/>
                <a:cs typeface="Trebuchet MS"/>
              </a:rPr>
              <a:t>they</a:t>
            </a:r>
            <a:r>
              <a:rPr sz="3400" spc="-45" dirty="0">
                <a:solidFill>
                  <a:srgbClr val="FFFFFF"/>
                </a:solidFill>
                <a:latin typeface="Trebuchet MS"/>
                <a:cs typeface="Trebuchet MS"/>
              </a:rPr>
              <a:t> </a:t>
            </a:r>
            <a:r>
              <a:rPr sz="3400" dirty="0">
                <a:solidFill>
                  <a:srgbClr val="FFFFFF"/>
                </a:solidFill>
                <a:latin typeface="Trebuchet MS"/>
                <a:cs typeface="Trebuchet MS"/>
              </a:rPr>
              <a:t>are</a:t>
            </a:r>
            <a:r>
              <a:rPr sz="3400" spc="-40" dirty="0">
                <a:solidFill>
                  <a:srgbClr val="FFFFFF"/>
                </a:solidFill>
                <a:latin typeface="Trebuchet MS"/>
                <a:cs typeface="Trebuchet MS"/>
              </a:rPr>
              <a:t> </a:t>
            </a:r>
            <a:r>
              <a:rPr sz="3400" spc="-10" dirty="0">
                <a:solidFill>
                  <a:srgbClr val="FFFFFF"/>
                </a:solidFill>
                <a:latin typeface="Trebuchet MS"/>
                <a:cs typeface="Trebuchet MS"/>
              </a:rPr>
              <a:t>enough.</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Return</a:t>
            </a:r>
            <a:r>
              <a:rPr sz="3400" spc="-70" dirty="0">
                <a:solidFill>
                  <a:srgbClr val="FFFFFF"/>
                </a:solidFill>
                <a:latin typeface="Trebuchet MS"/>
                <a:cs typeface="Trebuchet MS"/>
              </a:rPr>
              <a:t> </a:t>
            </a:r>
            <a:r>
              <a:rPr sz="3400" dirty="0">
                <a:solidFill>
                  <a:srgbClr val="FFFFFF"/>
                </a:solidFill>
                <a:latin typeface="Trebuchet MS"/>
                <a:cs typeface="Trebuchet MS"/>
              </a:rPr>
              <a:t>6%</a:t>
            </a:r>
            <a:r>
              <a:rPr sz="3400" spc="-70" dirty="0">
                <a:solidFill>
                  <a:srgbClr val="FFFFFF"/>
                </a:solidFill>
                <a:latin typeface="Trebuchet MS"/>
                <a:cs typeface="Trebuchet MS"/>
              </a:rPr>
              <a:t> </a:t>
            </a:r>
            <a:r>
              <a:rPr sz="3400" dirty="0">
                <a:solidFill>
                  <a:srgbClr val="FFFFFF"/>
                </a:solidFill>
                <a:latin typeface="Trebuchet MS"/>
                <a:cs typeface="Trebuchet MS"/>
              </a:rPr>
              <a:t>to</a:t>
            </a:r>
            <a:r>
              <a:rPr sz="3400" spc="-70" dirty="0">
                <a:solidFill>
                  <a:srgbClr val="FFFFFF"/>
                </a:solidFill>
                <a:latin typeface="Trebuchet MS"/>
                <a:cs typeface="Trebuchet MS"/>
              </a:rPr>
              <a:t> </a:t>
            </a:r>
            <a:r>
              <a:rPr sz="3400" dirty="0">
                <a:solidFill>
                  <a:srgbClr val="FFFFFF"/>
                </a:solidFill>
                <a:latin typeface="Trebuchet MS"/>
                <a:cs typeface="Trebuchet MS"/>
              </a:rPr>
              <a:t>7%</a:t>
            </a:r>
            <a:r>
              <a:rPr sz="3400" spc="-70" dirty="0">
                <a:solidFill>
                  <a:srgbClr val="FFFFFF"/>
                </a:solidFill>
                <a:latin typeface="Trebuchet MS"/>
                <a:cs typeface="Trebuchet MS"/>
              </a:rPr>
              <a:t> </a:t>
            </a:r>
            <a:r>
              <a:rPr sz="3400" spc="-10" dirty="0">
                <a:solidFill>
                  <a:srgbClr val="FFFFFF"/>
                </a:solidFill>
                <a:latin typeface="Trebuchet MS"/>
                <a:cs typeface="Trebuchet MS"/>
              </a:rPr>
              <a:t>annually.</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No</a:t>
            </a:r>
            <a:r>
              <a:rPr sz="3400" spc="-40" dirty="0">
                <a:solidFill>
                  <a:srgbClr val="FFFFFF"/>
                </a:solidFill>
                <a:latin typeface="Trebuchet MS"/>
                <a:cs typeface="Trebuchet MS"/>
              </a:rPr>
              <a:t> </a:t>
            </a:r>
            <a:r>
              <a:rPr sz="3400" dirty="0">
                <a:solidFill>
                  <a:srgbClr val="FFFFFF"/>
                </a:solidFill>
                <a:latin typeface="Trebuchet MS"/>
                <a:cs typeface="Trebuchet MS"/>
              </a:rPr>
              <a:t>wealth</a:t>
            </a:r>
            <a:r>
              <a:rPr sz="3400" spc="-35" dirty="0">
                <a:solidFill>
                  <a:srgbClr val="FFFFFF"/>
                </a:solidFill>
                <a:latin typeface="Trebuchet MS"/>
                <a:cs typeface="Trebuchet MS"/>
              </a:rPr>
              <a:t> </a:t>
            </a:r>
            <a:r>
              <a:rPr sz="3400" spc="-10" dirty="0">
                <a:solidFill>
                  <a:srgbClr val="FFFFFF"/>
                </a:solidFill>
                <a:latin typeface="Trebuchet MS"/>
                <a:cs typeface="Trebuchet MS"/>
              </a:rPr>
              <a:t>creation.</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Interest</a:t>
            </a:r>
            <a:r>
              <a:rPr sz="3400" spc="-45" dirty="0">
                <a:solidFill>
                  <a:srgbClr val="FFFFFF"/>
                </a:solidFill>
                <a:latin typeface="Trebuchet MS"/>
                <a:cs typeface="Trebuchet MS"/>
              </a:rPr>
              <a:t> </a:t>
            </a:r>
            <a:r>
              <a:rPr sz="3400" dirty="0">
                <a:solidFill>
                  <a:srgbClr val="FFFFFF"/>
                </a:solidFill>
                <a:latin typeface="Trebuchet MS"/>
                <a:cs typeface="Trebuchet MS"/>
              </a:rPr>
              <a:t>is</a:t>
            </a:r>
            <a:r>
              <a:rPr sz="3400" spc="-45" dirty="0">
                <a:solidFill>
                  <a:srgbClr val="FFFFFF"/>
                </a:solidFill>
                <a:latin typeface="Trebuchet MS"/>
                <a:cs typeface="Trebuchet MS"/>
              </a:rPr>
              <a:t> </a:t>
            </a:r>
            <a:r>
              <a:rPr sz="3400" dirty="0">
                <a:solidFill>
                  <a:srgbClr val="FFFFFF"/>
                </a:solidFill>
                <a:latin typeface="Trebuchet MS"/>
                <a:cs typeface="Trebuchet MS"/>
              </a:rPr>
              <a:t>fully</a:t>
            </a:r>
            <a:r>
              <a:rPr sz="3400" spc="-40" dirty="0">
                <a:solidFill>
                  <a:srgbClr val="FFFFFF"/>
                </a:solidFill>
                <a:latin typeface="Trebuchet MS"/>
                <a:cs typeface="Trebuchet MS"/>
              </a:rPr>
              <a:t> </a:t>
            </a:r>
            <a:r>
              <a:rPr sz="3400" spc="-10" dirty="0">
                <a:solidFill>
                  <a:srgbClr val="FFFFFF"/>
                </a:solidFill>
                <a:latin typeface="Trebuchet MS"/>
                <a:cs typeface="Trebuchet MS"/>
              </a:rPr>
              <a:t>taxable.</a:t>
            </a:r>
            <a:endParaRPr sz="3400">
              <a:latin typeface="Trebuchet MS"/>
              <a:cs typeface="Trebuchet MS"/>
            </a:endParaRPr>
          </a:p>
          <a:p>
            <a:pPr marL="353060" indent="-340360">
              <a:lnSpc>
                <a:spcPts val="4040"/>
              </a:lnSpc>
              <a:buChar char="•"/>
              <a:tabLst>
                <a:tab pos="353060" algn="l"/>
              </a:tabLst>
            </a:pPr>
            <a:r>
              <a:rPr sz="3400" dirty="0">
                <a:solidFill>
                  <a:srgbClr val="FFFFFF"/>
                </a:solidFill>
                <a:latin typeface="Trebuchet MS"/>
                <a:cs typeface="Trebuchet MS"/>
              </a:rPr>
              <a:t>Money</a:t>
            </a:r>
            <a:r>
              <a:rPr sz="3400" spc="-45" dirty="0">
                <a:solidFill>
                  <a:srgbClr val="FFFFFF"/>
                </a:solidFill>
                <a:latin typeface="Trebuchet MS"/>
                <a:cs typeface="Trebuchet MS"/>
              </a:rPr>
              <a:t> </a:t>
            </a:r>
            <a:r>
              <a:rPr sz="3400" dirty="0">
                <a:solidFill>
                  <a:srgbClr val="FFFFFF"/>
                </a:solidFill>
                <a:latin typeface="Trebuchet MS"/>
                <a:cs typeface="Trebuchet MS"/>
              </a:rPr>
              <a:t>loses</a:t>
            </a:r>
            <a:r>
              <a:rPr sz="3400" spc="-50" dirty="0">
                <a:solidFill>
                  <a:srgbClr val="FFFFFF"/>
                </a:solidFill>
                <a:latin typeface="Trebuchet MS"/>
                <a:cs typeface="Trebuchet MS"/>
              </a:rPr>
              <a:t> </a:t>
            </a:r>
            <a:r>
              <a:rPr sz="3400" dirty="0">
                <a:solidFill>
                  <a:srgbClr val="FFFFFF"/>
                </a:solidFill>
                <a:latin typeface="Trebuchet MS"/>
                <a:cs typeface="Trebuchet MS"/>
              </a:rPr>
              <a:t>value</a:t>
            </a:r>
            <a:r>
              <a:rPr sz="3400" spc="-40" dirty="0">
                <a:solidFill>
                  <a:srgbClr val="FFFFFF"/>
                </a:solidFill>
                <a:latin typeface="Trebuchet MS"/>
                <a:cs typeface="Trebuchet MS"/>
              </a:rPr>
              <a:t> </a:t>
            </a:r>
            <a:r>
              <a:rPr sz="3400" dirty="0">
                <a:solidFill>
                  <a:srgbClr val="FFFFFF"/>
                </a:solidFill>
                <a:latin typeface="Trebuchet MS"/>
                <a:cs typeface="Trebuchet MS"/>
              </a:rPr>
              <a:t>due</a:t>
            </a:r>
            <a:r>
              <a:rPr sz="3400" spc="-45" dirty="0">
                <a:solidFill>
                  <a:srgbClr val="FFFFFF"/>
                </a:solidFill>
                <a:latin typeface="Trebuchet MS"/>
                <a:cs typeface="Trebuchet MS"/>
              </a:rPr>
              <a:t> </a:t>
            </a:r>
            <a:r>
              <a:rPr sz="3400" dirty="0">
                <a:solidFill>
                  <a:srgbClr val="FFFFFF"/>
                </a:solidFill>
                <a:latin typeface="Trebuchet MS"/>
                <a:cs typeface="Trebuchet MS"/>
              </a:rPr>
              <a:t>to</a:t>
            </a:r>
            <a:r>
              <a:rPr sz="3400" spc="-45" dirty="0">
                <a:solidFill>
                  <a:srgbClr val="FFFFFF"/>
                </a:solidFill>
                <a:latin typeface="Trebuchet MS"/>
                <a:cs typeface="Trebuchet MS"/>
              </a:rPr>
              <a:t> </a:t>
            </a:r>
            <a:r>
              <a:rPr sz="3400" spc="-10" dirty="0">
                <a:solidFill>
                  <a:srgbClr val="FFFFFF"/>
                </a:solidFill>
                <a:latin typeface="Trebuchet MS"/>
                <a:cs typeface="Trebuchet MS"/>
              </a:rPr>
              <a:t>inflation.</a:t>
            </a:r>
            <a:endParaRPr sz="34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81970" y="2055323"/>
            <a:ext cx="10544175" cy="726440"/>
          </a:xfrm>
          <a:prstGeom prst="rect">
            <a:avLst/>
          </a:prstGeom>
        </p:spPr>
        <p:txBody>
          <a:bodyPr vert="horz" wrap="square" lIns="0" tIns="12700" rIns="0" bIns="0" rtlCol="0">
            <a:spAutoFit/>
          </a:bodyPr>
          <a:lstStyle/>
          <a:p>
            <a:pPr marL="12700">
              <a:lnSpc>
                <a:spcPct val="100000"/>
              </a:lnSpc>
              <a:spcBef>
                <a:spcPts val="100"/>
              </a:spcBef>
            </a:pPr>
            <a:r>
              <a:rPr sz="4600" dirty="0">
                <a:solidFill>
                  <a:srgbClr val="E9BA3C"/>
                </a:solidFill>
              </a:rPr>
              <a:t>Safety</a:t>
            </a:r>
            <a:r>
              <a:rPr sz="4600" spc="-45" dirty="0">
                <a:solidFill>
                  <a:srgbClr val="E9BA3C"/>
                </a:solidFill>
              </a:rPr>
              <a:t> </a:t>
            </a:r>
            <a:r>
              <a:rPr sz="4600" dirty="0">
                <a:solidFill>
                  <a:srgbClr val="E9BA3C"/>
                </a:solidFill>
              </a:rPr>
              <a:t>without</a:t>
            </a:r>
            <a:r>
              <a:rPr sz="4600" spc="-45" dirty="0">
                <a:solidFill>
                  <a:srgbClr val="E9BA3C"/>
                </a:solidFill>
              </a:rPr>
              <a:t> </a:t>
            </a:r>
            <a:r>
              <a:rPr sz="4600" dirty="0">
                <a:solidFill>
                  <a:srgbClr val="E9BA3C"/>
                </a:solidFill>
              </a:rPr>
              <a:t>growth</a:t>
            </a:r>
            <a:r>
              <a:rPr sz="4600" spc="-45" dirty="0">
                <a:solidFill>
                  <a:srgbClr val="E9BA3C"/>
                </a:solidFill>
              </a:rPr>
              <a:t> </a:t>
            </a:r>
            <a:r>
              <a:rPr sz="4600" dirty="0">
                <a:solidFill>
                  <a:srgbClr val="E9BA3C"/>
                </a:solidFill>
              </a:rPr>
              <a:t>is</a:t>
            </a:r>
            <a:r>
              <a:rPr sz="4600" spc="-45" dirty="0">
                <a:solidFill>
                  <a:srgbClr val="E9BA3C"/>
                </a:solidFill>
              </a:rPr>
              <a:t> </a:t>
            </a:r>
            <a:r>
              <a:rPr sz="4600" dirty="0">
                <a:solidFill>
                  <a:srgbClr val="E9BA3C"/>
                </a:solidFill>
              </a:rPr>
              <a:t>a</a:t>
            </a:r>
            <a:r>
              <a:rPr sz="4600" spc="-45" dirty="0">
                <a:solidFill>
                  <a:srgbClr val="E9BA3C"/>
                </a:solidFill>
              </a:rPr>
              <a:t> </a:t>
            </a:r>
            <a:r>
              <a:rPr sz="4600" dirty="0">
                <a:solidFill>
                  <a:srgbClr val="E9BA3C"/>
                </a:solidFill>
              </a:rPr>
              <a:t>hidden</a:t>
            </a:r>
            <a:r>
              <a:rPr sz="4600" spc="-45" dirty="0">
                <a:solidFill>
                  <a:srgbClr val="E9BA3C"/>
                </a:solidFill>
              </a:rPr>
              <a:t> </a:t>
            </a:r>
            <a:r>
              <a:rPr sz="4600" spc="-20" dirty="0">
                <a:solidFill>
                  <a:srgbClr val="E9BA3C"/>
                </a:solidFill>
              </a:rPr>
              <a:t>task</a:t>
            </a:r>
            <a:endParaRPr sz="4600"/>
          </a:p>
        </p:txBody>
      </p:sp>
      <p:sp>
        <p:nvSpPr>
          <p:cNvPr id="3" name="object 3"/>
          <p:cNvSpPr txBox="1"/>
          <p:nvPr/>
        </p:nvSpPr>
        <p:spPr>
          <a:xfrm>
            <a:off x="1460315" y="3237093"/>
            <a:ext cx="10367010" cy="2067560"/>
          </a:xfrm>
          <a:prstGeom prst="rect">
            <a:avLst/>
          </a:prstGeom>
        </p:spPr>
        <p:txBody>
          <a:bodyPr vert="horz" wrap="square" lIns="0" tIns="12700" rIns="0" bIns="0" rtlCol="0">
            <a:spAutoFit/>
          </a:bodyPr>
          <a:lstStyle/>
          <a:p>
            <a:pPr marL="365760" indent="-340360">
              <a:lnSpc>
                <a:spcPts val="4040"/>
              </a:lnSpc>
              <a:spcBef>
                <a:spcPts val="100"/>
              </a:spcBef>
              <a:buChar char="•"/>
              <a:tabLst>
                <a:tab pos="365760" algn="l"/>
              </a:tabLst>
            </a:pPr>
            <a:r>
              <a:rPr sz="3400" dirty="0">
                <a:solidFill>
                  <a:srgbClr val="FFFFFF"/>
                </a:solidFill>
                <a:latin typeface="Trebuchet MS"/>
                <a:cs typeface="Trebuchet MS"/>
              </a:rPr>
              <a:t>The</a:t>
            </a:r>
            <a:r>
              <a:rPr sz="3400" spc="-35" dirty="0">
                <a:solidFill>
                  <a:srgbClr val="FFFFFF"/>
                </a:solidFill>
                <a:latin typeface="Trebuchet MS"/>
                <a:cs typeface="Trebuchet MS"/>
              </a:rPr>
              <a:t> </a:t>
            </a:r>
            <a:r>
              <a:rPr sz="3400" dirty="0">
                <a:solidFill>
                  <a:srgbClr val="FFFFFF"/>
                </a:solidFill>
                <a:latin typeface="Trebuchet MS"/>
                <a:cs typeface="Trebuchet MS"/>
              </a:rPr>
              <a:t>real</a:t>
            </a:r>
            <a:r>
              <a:rPr sz="3400" spc="-35" dirty="0">
                <a:solidFill>
                  <a:srgbClr val="FFFFFF"/>
                </a:solidFill>
                <a:latin typeface="Trebuchet MS"/>
                <a:cs typeface="Trebuchet MS"/>
              </a:rPr>
              <a:t> </a:t>
            </a:r>
            <a:r>
              <a:rPr sz="3400" spc="-20" dirty="0">
                <a:solidFill>
                  <a:srgbClr val="FFFFFF"/>
                </a:solidFill>
                <a:latin typeface="Trebuchet MS"/>
                <a:cs typeface="Trebuchet MS"/>
              </a:rPr>
              <a:t>risk.</a:t>
            </a:r>
            <a:endParaRPr sz="3400">
              <a:latin typeface="Trebuchet MS"/>
              <a:cs typeface="Trebuchet MS"/>
            </a:endParaRPr>
          </a:p>
          <a:p>
            <a:pPr marL="365760" indent="-340360">
              <a:lnSpc>
                <a:spcPts val="4000"/>
              </a:lnSpc>
              <a:buChar char="•"/>
              <a:tabLst>
                <a:tab pos="365760" algn="l"/>
              </a:tabLst>
            </a:pPr>
            <a:r>
              <a:rPr sz="3400" dirty="0">
                <a:solidFill>
                  <a:srgbClr val="FFFFFF"/>
                </a:solidFill>
                <a:latin typeface="Trebuchet MS"/>
                <a:cs typeface="Trebuchet MS"/>
              </a:rPr>
              <a:t>If</a:t>
            </a:r>
            <a:r>
              <a:rPr sz="3400" spc="-45" dirty="0">
                <a:solidFill>
                  <a:srgbClr val="FFFFFF"/>
                </a:solidFill>
                <a:latin typeface="Trebuchet MS"/>
                <a:cs typeface="Trebuchet MS"/>
              </a:rPr>
              <a:t> </a:t>
            </a:r>
            <a:r>
              <a:rPr sz="3400" dirty="0">
                <a:solidFill>
                  <a:srgbClr val="FFFFFF"/>
                </a:solidFill>
                <a:latin typeface="Trebuchet MS"/>
                <a:cs typeface="Trebuchet MS"/>
              </a:rPr>
              <a:t>your</a:t>
            </a:r>
            <a:r>
              <a:rPr sz="3400" spc="-40" dirty="0">
                <a:solidFill>
                  <a:srgbClr val="FFFFFF"/>
                </a:solidFill>
                <a:latin typeface="Trebuchet MS"/>
                <a:cs typeface="Trebuchet MS"/>
              </a:rPr>
              <a:t> </a:t>
            </a:r>
            <a:r>
              <a:rPr sz="3400" dirty="0">
                <a:solidFill>
                  <a:srgbClr val="FFFFFF"/>
                </a:solidFill>
                <a:latin typeface="Trebuchet MS"/>
                <a:cs typeface="Trebuchet MS"/>
              </a:rPr>
              <a:t>money</a:t>
            </a:r>
            <a:r>
              <a:rPr sz="3400" spc="-45" dirty="0">
                <a:solidFill>
                  <a:srgbClr val="FFFFFF"/>
                </a:solidFill>
                <a:latin typeface="Trebuchet MS"/>
                <a:cs typeface="Trebuchet MS"/>
              </a:rPr>
              <a:t> </a:t>
            </a:r>
            <a:r>
              <a:rPr sz="3400" dirty="0">
                <a:solidFill>
                  <a:srgbClr val="FFFFFF"/>
                </a:solidFill>
                <a:latin typeface="Trebuchet MS"/>
                <a:cs typeface="Trebuchet MS"/>
              </a:rPr>
              <a:t>does</a:t>
            </a:r>
            <a:r>
              <a:rPr sz="3400" spc="-40" dirty="0">
                <a:solidFill>
                  <a:srgbClr val="FFFFFF"/>
                </a:solidFill>
                <a:latin typeface="Trebuchet MS"/>
                <a:cs typeface="Trebuchet MS"/>
              </a:rPr>
              <a:t> </a:t>
            </a:r>
            <a:r>
              <a:rPr sz="3400" dirty="0">
                <a:solidFill>
                  <a:srgbClr val="FFFFFF"/>
                </a:solidFill>
                <a:latin typeface="Trebuchet MS"/>
                <a:cs typeface="Trebuchet MS"/>
              </a:rPr>
              <a:t>not</a:t>
            </a:r>
            <a:r>
              <a:rPr sz="3400" spc="-40" dirty="0">
                <a:solidFill>
                  <a:srgbClr val="FFFFFF"/>
                </a:solidFill>
                <a:latin typeface="Trebuchet MS"/>
                <a:cs typeface="Trebuchet MS"/>
              </a:rPr>
              <a:t> </a:t>
            </a:r>
            <a:r>
              <a:rPr sz="3400" dirty="0">
                <a:solidFill>
                  <a:srgbClr val="FFFFFF"/>
                </a:solidFill>
                <a:latin typeface="Trebuchet MS"/>
                <a:cs typeface="Trebuchet MS"/>
              </a:rPr>
              <a:t>grow</a:t>
            </a:r>
            <a:r>
              <a:rPr sz="3400" spc="-45" dirty="0">
                <a:solidFill>
                  <a:srgbClr val="FFFFFF"/>
                </a:solidFill>
                <a:latin typeface="Trebuchet MS"/>
                <a:cs typeface="Trebuchet MS"/>
              </a:rPr>
              <a:t> </a:t>
            </a:r>
            <a:r>
              <a:rPr sz="3400" dirty="0">
                <a:solidFill>
                  <a:srgbClr val="FFFFFF"/>
                </a:solidFill>
                <a:latin typeface="Trebuchet MS"/>
                <a:cs typeface="Trebuchet MS"/>
              </a:rPr>
              <a:t>-</a:t>
            </a:r>
            <a:r>
              <a:rPr sz="3400" spc="-40" dirty="0">
                <a:solidFill>
                  <a:srgbClr val="FFFFFF"/>
                </a:solidFill>
                <a:latin typeface="Trebuchet MS"/>
                <a:cs typeface="Trebuchet MS"/>
              </a:rPr>
              <a:t> </a:t>
            </a:r>
            <a:r>
              <a:rPr sz="3400" dirty="0">
                <a:solidFill>
                  <a:srgbClr val="FFFFFF"/>
                </a:solidFill>
                <a:latin typeface="Trebuchet MS"/>
                <a:cs typeface="Trebuchet MS"/>
              </a:rPr>
              <a:t>it</a:t>
            </a:r>
            <a:r>
              <a:rPr sz="3400" spc="-45" dirty="0">
                <a:solidFill>
                  <a:srgbClr val="FFFFFF"/>
                </a:solidFill>
                <a:latin typeface="Trebuchet MS"/>
                <a:cs typeface="Trebuchet MS"/>
              </a:rPr>
              <a:t> </a:t>
            </a:r>
            <a:r>
              <a:rPr sz="3400" dirty="0">
                <a:solidFill>
                  <a:srgbClr val="FFFFFF"/>
                </a:solidFill>
                <a:latin typeface="Trebuchet MS"/>
                <a:cs typeface="Trebuchet MS"/>
              </a:rPr>
              <a:t>will</a:t>
            </a:r>
            <a:r>
              <a:rPr sz="3400" spc="-40" dirty="0">
                <a:solidFill>
                  <a:srgbClr val="FFFFFF"/>
                </a:solidFill>
                <a:latin typeface="Trebuchet MS"/>
                <a:cs typeface="Trebuchet MS"/>
              </a:rPr>
              <a:t> </a:t>
            </a:r>
            <a:r>
              <a:rPr sz="3400" dirty="0">
                <a:solidFill>
                  <a:srgbClr val="FFFFFF"/>
                </a:solidFill>
                <a:latin typeface="Trebuchet MS"/>
                <a:cs typeface="Trebuchet MS"/>
              </a:rPr>
              <a:t>not</a:t>
            </a:r>
            <a:r>
              <a:rPr sz="3400" spc="-40" dirty="0">
                <a:solidFill>
                  <a:srgbClr val="FFFFFF"/>
                </a:solidFill>
                <a:latin typeface="Trebuchet MS"/>
                <a:cs typeface="Trebuchet MS"/>
              </a:rPr>
              <a:t> </a:t>
            </a:r>
            <a:r>
              <a:rPr sz="3400" spc="-10" dirty="0">
                <a:solidFill>
                  <a:srgbClr val="FFFFFF"/>
                </a:solidFill>
                <a:latin typeface="Trebuchet MS"/>
                <a:cs typeface="Trebuchet MS"/>
              </a:rPr>
              <a:t>last.</a:t>
            </a:r>
            <a:endParaRPr sz="3400">
              <a:latin typeface="Trebuchet MS"/>
              <a:cs typeface="Trebuchet MS"/>
            </a:endParaRPr>
          </a:p>
          <a:p>
            <a:pPr marL="365760" indent="-340360">
              <a:lnSpc>
                <a:spcPts val="4000"/>
              </a:lnSpc>
              <a:buChar char="•"/>
              <a:tabLst>
                <a:tab pos="365760" algn="l"/>
              </a:tabLst>
            </a:pPr>
            <a:r>
              <a:rPr sz="3400" dirty="0">
                <a:solidFill>
                  <a:srgbClr val="FFFFFF"/>
                </a:solidFill>
                <a:latin typeface="Trebuchet MS"/>
                <a:cs typeface="Trebuchet MS"/>
              </a:rPr>
              <a:t>Inflation</a:t>
            </a:r>
            <a:r>
              <a:rPr sz="3400" spc="-60" dirty="0">
                <a:solidFill>
                  <a:srgbClr val="FFFFFF"/>
                </a:solidFill>
                <a:latin typeface="Trebuchet MS"/>
                <a:cs typeface="Trebuchet MS"/>
              </a:rPr>
              <a:t> </a:t>
            </a:r>
            <a:r>
              <a:rPr sz="3400" spc="-20" dirty="0">
                <a:solidFill>
                  <a:srgbClr val="FFFFFF"/>
                </a:solidFill>
                <a:latin typeface="Trebuchet MS"/>
                <a:cs typeface="Trebuchet MS"/>
              </a:rPr>
              <a:t>(6-</a:t>
            </a:r>
            <a:r>
              <a:rPr sz="3400" dirty="0">
                <a:solidFill>
                  <a:srgbClr val="FFFFFF"/>
                </a:solidFill>
                <a:latin typeface="Trebuchet MS"/>
                <a:cs typeface="Trebuchet MS"/>
              </a:rPr>
              <a:t>7%)</a:t>
            </a:r>
            <a:r>
              <a:rPr sz="3400" spc="-60" dirty="0">
                <a:solidFill>
                  <a:srgbClr val="FFFFFF"/>
                </a:solidFill>
                <a:latin typeface="Trebuchet MS"/>
                <a:cs typeface="Trebuchet MS"/>
              </a:rPr>
              <a:t> </a:t>
            </a:r>
            <a:r>
              <a:rPr sz="3400" dirty="0">
                <a:solidFill>
                  <a:srgbClr val="FFFFFF"/>
                </a:solidFill>
                <a:latin typeface="Trebuchet MS"/>
                <a:cs typeface="Trebuchet MS"/>
              </a:rPr>
              <a:t>equal</a:t>
            </a:r>
            <a:r>
              <a:rPr sz="3400" spc="-55" dirty="0">
                <a:solidFill>
                  <a:srgbClr val="FFFFFF"/>
                </a:solidFill>
                <a:latin typeface="Trebuchet MS"/>
                <a:cs typeface="Trebuchet MS"/>
              </a:rPr>
              <a:t> </a:t>
            </a:r>
            <a:r>
              <a:rPr sz="3400" dirty="0">
                <a:solidFill>
                  <a:srgbClr val="FFFFFF"/>
                </a:solidFill>
                <a:latin typeface="Trebuchet MS"/>
                <a:cs typeface="Trebuchet MS"/>
              </a:rPr>
              <a:t>to</a:t>
            </a:r>
            <a:r>
              <a:rPr sz="3400" spc="-60" dirty="0">
                <a:solidFill>
                  <a:srgbClr val="FFFFFF"/>
                </a:solidFill>
                <a:latin typeface="Trebuchet MS"/>
                <a:cs typeface="Trebuchet MS"/>
              </a:rPr>
              <a:t> </a:t>
            </a:r>
            <a:r>
              <a:rPr sz="3400" dirty="0">
                <a:solidFill>
                  <a:srgbClr val="FFFFFF"/>
                </a:solidFill>
                <a:latin typeface="Trebuchet MS"/>
                <a:cs typeface="Trebuchet MS"/>
              </a:rPr>
              <a:t>FD</a:t>
            </a:r>
            <a:r>
              <a:rPr sz="3400" spc="-60" dirty="0">
                <a:solidFill>
                  <a:srgbClr val="FFFFFF"/>
                </a:solidFill>
                <a:latin typeface="Trebuchet MS"/>
                <a:cs typeface="Trebuchet MS"/>
              </a:rPr>
              <a:t> </a:t>
            </a:r>
            <a:r>
              <a:rPr sz="3400" dirty="0">
                <a:solidFill>
                  <a:srgbClr val="FFFFFF"/>
                </a:solidFill>
                <a:latin typeface="Trebuchet MS"/>
                <a:cs typeface="Trebuchet MS"/>
              </a:rPr>
              <a:t>returns</a:t>
            </a:r>
            <a:r>
              <a:rPr sz="3400" spc="-55" dirty="0">
                <a:solidFill>
                  <a:srgbClr val="FFFFFF"/>
                </a:solidFill>
                <a:latin typeface="Trebuchet MS"/>
                <a:cs typeface="Trebuchet MS"/>
              </a:rPr>
              <a:t> </a:t>
            </a:r>
            <a:r>
              <a:rPr sz="3400" dirty="0">
                <a:solidFill>
                  <a:srgbClr val="FFFFFF"/>
                </a:solidFill>
                <a:latin typeface="Trebuchet MS"/>
                <a:cs typeface="Trebuchet MS"/>
              </a:rPr>
              <a:t>and</a:t>
            </a:r>
            <a:r>
              <a:rPr sz="3400" spc="-60" dirty="0">
                <a:solidFill>
                  <a:srgbClr val="FFFFFF"/>
                </a:solidFill>
                <a:latin typeface="Trebuchet MS"/>
                <a:cs typeface="Trebuchet MS"/>
              </a:rPr>
              <a:t> </a:t>
            </a:r>
            <a:r>
              <a:rPr sz="3400" dirty="0">
                <a:solidFill>
                  <a:srgbClr val="FFFFFF"/>
                </a:solidFill>
                <a:latin typeface="Trebuchet MS"/>
                <a:cs typeface="Trebuchet MS"/>
              </a:rPr>
              <a:t>then</a:t>
            </a:r>
            <a:r>
              <a:rPr sz="3400" spc="-60" dirty="0">
                <a:solidFill>
                  <a:srgbClr val="FFFFFF"/>
                </a:solidFill>
                <a:latin typeface="Trebuchet MS"/>
                <a:cs typeface="Trebuchet MS"/>
              </a:rPr>
              <a:t> </a:t>
            </a:r>
            <a:r>
              <a:rPr sz="3400" spc="-10" dirty="0">
                <a:solidFill>
                  <a:srgbClr val="FFFFFF"/>
                </a:solidFill>
                <a:latin typeface="Trebuchet MS"/>
                <a:cs typeface="Trebuchet MS"/>
              </a:rPr>
              <a:t>taxes.</a:t>
            </a:r>
            <a:endParaRPr sz="3400">
              <a:latin typeface="Trebuchet MS"/>
              <a:cs typeface="Trebuchet MS"/>
            </a:endParaRPr>
          </a:p>
          <a:p>
            <a:pPr marL="300990" indent="-275590">
              <a:lnSpc>
                <a:spcPts val="4040"/>
              </a:lnSpc>
              <a:buSzPct val="58823"/>
              <a:buChar char="•"/>
              <a:tabLst>
                <a:tab pos="300990" algn="l"/>
              </a:tabLst>
            </a:pPr>
            <a:r>
              <a:rPr sz="3400" dirty="0">
                <a:solidFill>
                  <a:srgbClr val="FFFFFF"/>
                </a:solidFill>
                <a:latin typeface="Trebuchet MS"/>
                <a:cs typeface="Trebuchet MS"/>
              </a:rPr>
              <a:t>Zero/negative</a:t>
            </a:r>
            <a:r>
              <a:rPr sz="3400" spc="-100" dirty="0">
                <a:solidFill>
                  <a:srgbClr val="FFFFFF"/>
                </a:solidFill>
                <a:latin typeface="Trebuchet MS"/>
                <a:cs typeface="Trebuchet MS"/>
              </a:rPr>
              <a:t> </a:t>
            </a:r>
            <a:r>
              <a:rPr sz="3400" dirty="0">
                <a:solidFill>
                  <a:srgbClr val="FFFFFF"/>
                </a:solidFill>
                <a:latin typeface="Trebuchet MS"/>
                <a:cs typeface="Trebuchet MS"/>
              </a:rPr>
              <a:t>real</a:t>
            </a:r>
            <a:r>
              <a:rPr sz="3400" spc="-95" dirty="0">
                <a:solidFill>
                  <a:srgbClr val="FFFFFF"/>
                </a:solidFill>
                <a:latin typeface="Trebuchet MS"/>
                <a:cs typeface="Trebuchet MS"/>
              </a:rPr>
              <a:t> </a:t>
            </a:r>
            <a:r>
              <a:rPr sz="3400" spc="-10" dirty="0">
                <a:solidFill>
                  <a:srgbClr val="FFFFFF"/>
                </a:solidFill>
                <a:latin typeface="Trebuchet MS"/>
                <a:cs typeface="Trebuchet MS"/>
              </a:rPr>
              <a:t>gain.</a:t>
            </a:r>
            <a:endParaRPr sz="34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39881" y="1964618"/>
            <a:ext cx="12298045"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The</a:t>
            </a:r>
            <a:r>
              <a:rPr sz="4100" spc="-125" dirty="0">
                <a:solidFill>
                  <a:srgbClr val="E9BA3C"/>
                </a:solidFill>
              </a:rPr>
              <a:t> </a:t>
            </a:r>
            <a:r>
              <a:rPr sz="4100" dirty="0">
                <a:solidFill>
                  <a:srgbClr val="E9BA3C"/>
                </a:solidFill>
              </a:rPr>
              <a:t>smart</a:t>
            </a:r>
            <a:r>
              <a:rPr sz="4100" spc="-310" dirty="0">
                <a:solidFill>
                  <a:srgbClr val="E9BA3C"/>
                </a:solidFill>
              </a:rPr>
              <a:t> </a:t>
            </a:r>
            <a:r>
              <a:rPr sz="4100" dirty="0">
                <a:solidFill>
                  <a:srgbClr val="E9BA3C"/>
                </a:solidFill>
              </a:rPr>
              <a:t>Alternative</a:t>
            </a:r>
            <a:r>
              <a:rPr sz="4100" spc="-114" dirty="0">
                <a:solidFill>
                  <a:srgbClr val="E9BA3C"/>
                </a:solidFill>
              </a:rPr>
              <a:t> </a:t>
            </a:r>
            <a:r>
              <a:rPr sz="4100" dirty="0">
                <a:solidFill>
                  <a:srgbClr val="E9BA3C"/>
                </a:solidFill>
              </a:rPr>
              <a:t>Mutual</a:t>
            </a:r>
            <a:r>
              <a:rPr sz="4100" spc="-110" dirty="0">
                <a:solidFill>
                  <a:srgbClr val="E9BA3C"/>
                </a:solidFill>
              </a:rPr>
              <a:t> </a:t>
            </a:r>
            <a:r>
              <a:rPr sz="4100" dirty="0">
                <a:solidFill>
                  <a:srgbClr val="E9BA3C"/>
                </a:solidFill>
              </a:rPr>
              <a:t>Fund</a:t>
            </a:r>
            <a:r>
              <a:rPr sz="4100" spc="-114" dirty="0">
                <a:solidFill>
                  <a:srgbClr val="E9BA3C"/>
                </a:solidFill>
              </a:rPr>
              <a:t> </a:t>
            </a:r>
            <a:r>
              <a:rPr sz="4100" dirty="0">
                <a:solidFill>
                  <a:srgbClr val="E9BA3C"/>
                </a:solidFill>
              </a:rPr>
              <a:t>+</a:t>
            </a:r>
            <a:r>
              <a:rPr sz="4100" spc="-110" dirty="0">
                <a:solidFill>
                  <a:srgbClr val="E9BA3C"/>
                </a:solidFill>
              </a:rPr>
              <a:t> </a:t>
            </a:r>
            <a:r>
              <a:rPr sz="4100" dirty="0">
                <a:solidFill>
                  <a:srgbClr val="E9BA3C"/>
                </a:solidFill>
              </a:rPr>
              <a:t>SWP</a:t>
            </a:r>
            <a:r>
              <a:rPr sz="4100" spc="-180" dirty="0">
                <a:solidFill>
                  <a:srgbClr val="E9BA3C"/>
                </a:solidFill>
              </a:rPr>
              <a:t> </a:t>
            </a:r>
            <a:r>
              <a:rPr sz="4100" spc="-10" dirty="0">
                <a:solidFill>
                  <a:srgbClr val="E9BA3C"/>
                </a:solidFill>
              </a:rPr>
              <a:t>Strategy</a:t>
            </a:r>
            <a:endParaRPr sz="4100"/>
          </a:p>
        </p:txBody>
      </p:sp>
      <p:sp>
        <p:nvSpPr>
          <p:cNvPr id="3" name="object 3"/>
          <p:cNvSpPr txBox="1"/>
          <p:nvPr/>
        </p:nvSpPr>
        <p:spPr>
          <a:xfrm>
            <a:off x="1388836" y="3275235"/>
            <a:ext cx="13376275" cy="3591560"/>
          </a:xfrm>
          <a:prstGeom prst="rect">
            <a:avLst/>
          </a:prstGeom>
        </p:spPr>
        <p:txBody>
          <a:bodyPr vert="horz" wrap="square" lIns="0" tIns="12700" rIns="0" bIns="0" rtlCol="0">
            <a:spAutoFit/>
          </a:bodyPr>
          <a:lstStyle/>
          <a:p>
            <a:pPr marL="353060" indent="-340360">
              <a:lnSpc>
                <a:spcPts val="4040"/>
              </a:lnSpc>
              <a:spcBef>
                <a:spcPts val="100"/>
              </a:spcBef>
              <a:buChar char="•"/>
              <a:tabLst>
                <a:tab pos="353060" algn="l"/>
              </a:tabLst>
            </a:pPr>
            <a:r>
              <a:rPr sz="3400" dirty="0">
                <a:solidFill>
                  <a:srgbClr val="FFFFFF"/>
                </a:solidFill>
                <a:latin typeface="Trebuchet MS"/>
                <a:cs typeface="Trebuchet MS"/>
              </a:rPr>
              <a:t>Invest</a:t>
            </a:r>
            <a:r>
              <a:rPr sz="3400" spc="-95" dirty="0">
                <a:solidFill>
                  <a:srgbClr val="FFFFFF"/>
                </a:solidFill>
                <a:latin typeface="Trebuchet MS"/>
                <a:cs typeface="Trebuchet MS"/>
              </a:rPr>
              <a:t> </a:t>
            </a:r>
            <a:r>
              <a:rPr sz="3400" dirty="0">
                <a:solidFill>
                  <a:srgbClr val="FFFFFF"/>
                </a:solidFill>
                <a:latin typeface="Trebuchet MS"/>
                <a:cs typeface="Trebuchet MS"/>
              </a:rPr>
              <a:t>Lumpsum</a:t>
            </a:r>
            <a:r>
              <a:rPr sz="3400" spc="-90" dirty="0">
                <a:solidFill>
                  <a:srgbClr val="FFFFFF"/>
                </a:solidFill>
                <a:latin typeface="Trebuchet MS"/>
                <a:cs typeface="Trebuchet MS"/>
              </a:rPr>
              <a:t> </a:t>
            </a:r>
            <a:r>
              <a:rPr sz="3400" dirty="0">
                <a:solidFill>
                  <a:srgbClr val="FFFFFF"/>
                </a:solidFill>
                <a:latin typeface="Trebuchet MS"/>
                <a:cs typeface="Trebuchet MS"/>
              </a:rPr>
              <a:t>in</a:t>
            </a:r>
            <a:r>
              <a:rPr sz="3400" spc="-95" dirty="0">
                <a:solidFill>
                  <a:srgbClr val="FFFFFF"/>
                </a:solidFill>
                <a:latin typeface="Trebuchet MS"/>
                <a:cs typeface="Trebuchet MS"/>
              </a:rPr>
              <a:t> </a:t>
            </a:r>
            <a:r>
              <a:rPr sz="3400" dirty="0">
                <a:solidFill>
                  <a:srgbClr val="FFFFFF"/>
                </a:solidFill>
                <a:latin typeface="Trebuchet MS"/>
                <a:cs typeface="Trebuchet MS"/>
              </a:rPr>
              <a:t>mutual</a:t>
            </a:r>
            <a:r>
              <a:rPr sz="3400" spc="-90" dirty="0">
                <a:solidFill>
                  <a:srgbClr val="FFFFFF"/>
                </a:solidFill>
                <a:latin typeface="Trebuchet MS"/>
                <a:cs typeface="Trebuchet MS"/>
              </a:rPr>
              <a:t> </a:t>
            </a:r>
            <a:r>
              <a:rPr sz="3400" spc="-10" dirty="0">
                <a:solidFill>
                  <a:srgbClr val="FFFFFF"/>
                </a:solidFill>
                <a:latin typeface="Trebuchet MS"/>
                <a:cs typeface="Trebuchet MS"/>
              </a:rPr>
              <a:t>fund.</a:t>
            </a:r>
            <a:endParaRPr sz="3400">
              <a:latin typeface="Trebuchet MS"/>
              <a:cs typeface="Trebuchet MS"/>
            </a:endParaRPr>
          </a:p>
          <a:p>
            <a:pPr marL="353060" indent="-340360">
              <a:lnSpc>
                <a:spcPts val="4040"/>
              </a:lnSpc>
              <a:buChar char="•"/>
              <a:tabLst>
                <a:tab pos="353060" algn="l"/>
              </a:tabLst>
            </a:pPr>
            <a:r>
              <a:rPr sz="3400" dirty="0">
                <a:solidFill>
                  <a:srgbClr val="FFFFFF"/>
                </a:solidFill>
                <a:latin typeface="Trebuchet MS"/>
                <a:cs typeface="Trebuchet MS"/>
              </a:rPr>
              <a:t>Generate</a:t>
            </a:r>
            <a:r>
              <a:rPr sz="3400" spc="-100" dirty="0">
                <a:solidFill>
                  <a:srgbClr val="FFFFFF"/>
                </a:solidFill>
                <a:latin typeface="Trebuchet MS"/>
                <a:cs typeface="Trebuchet MS"/>
              </a:rPr>
              <a:t> </a:t>
            </a:r>
            <a:r>
              <a:rPr sz="3400" dirty="0">
                <a:solidFill>
                  <a:srgbClr val="FFFFFF"/>
                </a:solidFill>
                <a:latin typeface="Trebuchet MS"/>
                <a:cs typeface="Trebuchet MS"/>
              </a:rPr>
              <a:t>monthly</a:t>
            </a:r>
            <a:r>
              <a:rPr sz="3400" spc="-95" dirty="0">
                <a:solidFill>
                  <a:srgbClr val="FFFFFF"/>
                </a:solidFill>
                <a:latin typeface="Trebuchet MS"/>
                <a:cs typeface="Trebuchet MS"/>
              </a:rPr>
              <a:t> </a:t>
            </a:r>
            <a:r>
              <a:rPr sz="3400" dirty="0">
                <a:solidFill>
                  <a:srgbClr val="FFFFFF"/>
                </a:solidFill>
                <a:latin typeface="Trebuchet MS"/>
                <a:cs typeface="Trebuchet MS"/>
              </a:rPr>
              <a:t>income</a:t>
            </a:r>
            <a:r>
              <a:rPr sz="3400" spc="-95" dirty="0">
                <a:solidFill>
                  <a:srgbClr val="FFFFFF"/>
                </a:solidFill>
                <a:latin typeface="Trebuchet MS"/>
                <a:cs typeface="Trebuchet MS"/>
              </a:rPr>
              <a:t> </a:t>
            </a:r>
            <a:r>
              <a:rPr sz="3400" dirty="0">
                <a:solidFill>
                  <a:srgbClr val="FFFFFF"/>
                </a:solidFill>
                <a:latin typeface="Trebuchet MS"/>
                <a:cs typeface="Trebuchet MS"/>
              </a:rPr>
              <a:t>using</a:t>
            </a:r>
            <a:r>
              <a:rPr sz="3400" spc="-95" dirty="0">
                <a:solidFill>
                  <a:srgbClr val="FFFFFF"/>
                </a:solidFill>
                <a:latin typeface="Trebuchet MS"/>
                <a:cs typeface="Trebuchet MS"/>
              </a:rPr>
              <a:t> </a:t>
            </a:r>
            <a:r>
              <a:rPr sz="3400" dirty="0">
                <a:solidFill>
                  <a:srgbClr val="FFFFFF"/>
                </a:solidFill>
                <a:latin typeface="Trebuchet MS"/>
                <a:cs typeface="Trebuchet MS"/>
              </a:rPr>
              <a:t>SWP</a:t>
            </a:r>
            <a:r>
              <a:rPr sz="3400" spc="-155" dirty="0">
                <a:solidFill>
                  <a:srgbClr val="FFFFFF"/>
                </a:solidFill>
                <a:latin typeface="Trebuchet MS"/>
                <a:cs typeface="Trebuchet MS"/>
              </a:rPr>
              <a:t> </a:t>
            </a:r>
            <a:r>
              <a:rPr sz="3400" dirty="0">
                <a:solidFill>
                  <a:srgbClr val="FFFFFF"/>
                </a:solidFill>
                <a:latin typeface="Trebuchet MS"/>
                <a:cs typeface="Trebuchet MS"/>
              </a:rPr>
              <a:t>(systematic</a:t>
            </a:r>
            <a:r>
              <a:rPr sz="3400" spc="-95" dirty="0">
                <a:solidFill>
                  <a:srgbClr val="FFFFFF"/>
                </a:solidFill>
                <a:latin typeface="Trebuchet MS"/>
                <a:cs typeface="Trebuchet MS"/>
              </a:rPr>
              <a:t> </a:t>
            </a:r>
            <a:r>
              <a:rPr sz="3400" dirty="0">
                <a:solidFill>
                  <a:srgbClr val="FFFFFF"/>
                </a:solidFill>
                <a:latin typeface="Trebuchet MS"/>
                <a:cs typeface="Trebuchet MS"/>
              </a:rPr>
              <a:t>withdrawal</a:t>
            </a:r>
            <a:r>
              <a:rPr sz="3400" spc="-100" dirty="0">
                <a:solidFill>
                  <a:srgbClr val="FFFFFF"/>
                </a:solidFill>
                <a:latin typeface="Trebuchet MS"/>
                <a:cs typeface="Trebuchet MS"/>
              </a:rPr>
              <a:t> </a:t>
            </a:r>
            <a:r>
              <a:rPr sz="3400" spc="-10" dirty="0">
                <a:solidFill>
                  <a:srgbClr val="FFFFFF"/>
                </a:solidFill>
                <a:latin typeface="Trebuchet MS"/>
                <a:cs typeface="Trebuchet MS"/>
              </a:rPr>
              <a:t>plan).</a:t>
            </a:r>
            <a:endParaRPr sz="3400">
              <a:latin typeface="Trebuchet MS"/>
              <a:cs typeface="Trebuchet MS"/>
            </a:endParaRPr>
          </a:p>
          <a:p>
            <a:pPr marL="12700">
              <a:lnSpc>
                <a:spcPct val="100000"/>
              </a:lnSpc>
              <a:spcBef>
                <a:spcPts val="3919"/>
              </a:spcBef>
            </a:pPr>
            <a:r>
              <a:rPr sz="3400" b="1" dirty="0">
                <a:solidFill>
                  <a:srgbClr val="FFD479"/>
                </a:solidFill>
                <a:latin typeface="Trebuchet MS"/>
                <a:cs typeface="Trebuchet MS"/>
              </a:rPr>
              <a:t>Mutual</a:t>
            </a:r>
            <a:r>
              <a:rPr sz="3400" b="1" spc="-180" dirty="0">
                <a:solidFill>
                  <a:srgbClr val="FFD479"/>
                </a:solidFill>
                <a:latin typeface="Trebuchet MS"/>
                <a:cs typeface="Trebuchet MS"/>
              </a:rPr>
              <a:t> </a:t>
            </a:r>
            <a:r>
              <a:rPr sz="3400" b="1" dirty="0">
                <a:solidFill>
                  <a:srgbClr val="FFD479"/>
                </a:solidFill>
                <a:latin typeface="Trebuchet MS"/>
                <a:cs typeface="Trebuchet MS"/>
              </a:rPr>
              <a:t>Fund</a:t>
            </a:r>
            <a:r>
              <a:rPr sz="3400" b="1" spc="-180" dirty="0">
                <a:solidFill>
                  <a:srgbClr val="FFD479"/>
                </a:solidFill>
                <a:latin typeface="Trebuchet MS"/>
                <a:cs typeface="Trebuchet MS"/>
              </a:rPr>
              <a:t> </a:t>
            </a:r>
            <a:r>
              <a:rPr sz="3400" b="1" spc="-10" dirty="0">
                <a:solidFill>
                  <a:srgbClr val="FFD479"/>
                </a:solidFill>
                <a:latin typeface="Trebuchet MS"/>
                <a:cs typeface="Trebuchet MS"/>
              </a:rPr>
              <a:t>Reality</a:t>
            </a:r>
            <a:endParaRPr sz="3400">
              <a:latin typeface="Trebuchet MS"/>
              <a:cs typeface="Trebuchet MS"/>
            </a:endParaRPr>
          </a:p>
          <a:p>
            <a:pPr marL="353060" indent="-340360">
              <a:lnSpc>
                <a:spcPts val="4040"/>
              </a:lnSpc>
              <a:spcBef>
                <a:spcPts val="3919"/>
              </a:spcBef>
              <a:buChar char="•"/>
              <a:tabLst>
                <a:tab pos="353060" algn="l"/>
              </a:tabLst>
            </a:pPr>
            <a:r>
              <a:rPr sz="3400" dirty="0">
                <a:solidFill>
                  <a:srgbClr val="FFFFFF"/>
                </a:solidFill>
                <a:latin typeface="Trebuchet MS"/>
                <a:cs typeface="Trebuchet MS"/>
              </a:rPr>
              <a:t>Hybrid/SWP</a:t>
            </a:r>
            <a:r>
              <a:rPr sz="3400" spc="-135" dirty="0">
                <a:solidFill>
                  <a:srgbClr val="FFFFFF"/>
                </a:solidFill>
                <a:latin typeface="Trebuchet MS"/>
                <a:cs typeface="Trebuchet MS"/>
              </a:rPr>
              <a:t> </a:t>
            </a:r>
            <a:r>
              <a:rPr sz="3400" dirty="0">
                <a:solidFill>
                  <a:srgbClr val="FFFFFF"/>
                </a:solidFill>
                <a:latin typeface="Trebuchet MS"/>
                <a:cs typeface="Trebuchet MS"/>
              </a:rPr>
              <a:t>friendly</a:t>
            </a:r>
            <a:r>
              <a:rPr sz="3400" spc="-70" dirty="0">
                <a:solidFill>
                  <a:srgbClr val="FFFFFF"/>
                </a:solidFill>
                <a:latin typeface="Trebuchet MS"/>
                <a:cs typeface="Trebuchet MS"/>
              </a:rPr>
              <a:t> </a:t>
            </a:r>
            <a:r>
              <a:rPr sz="3400" dirty="0">
                <a:solidFill>
                  <a:srgbClr val="FFFFFF"/>
                </a:solidFill>
                <a:latin typeface="Trebuchet MS"/>
                <a:cs typeface="Trebuchet MS"/>
              </a:rPr>
              <a:t>8</a:t>
            </a:r>
            <a:r>
              <a:rPr sz="3400" spc="-75" dirty="0">
                <a:solidFill>
                  <a:srgbClr val="FFFFFF"/>
                </a:solidFill>
                <a:latin typeface="Trebuchet MS"/>
                <a:cs typeface="Trebuchet MS"/>
              </a:rPr>
              <a:t> </a:t>
            </a:r>
            <a:r>
              <a:rPr sz="3400" dirty="0">
                <a:solidFill>
                  <a:srgbClr val="FFFFFF"/>
                </a:solidFill>
                <a:latin typeface="Trebuchet MS"/>
                <a:cs typeface="Trebuchet MS"/>
              </a:rPr>
              <a:t>to</a:t>
            </a:r>
            <a:r>
              <a:rPr sz="3400" spc="-70" dirty="0">
                <a:solidFill>
                  <a:srgbClr val="FFFFFF"/>
                </a:solidFill>
                <a:latin typeface="Trebuchet MS"/>
                <a:cs typeface="Trebuchet MS"/>
              </a:rPr>
              <a:t> </a:t>
            </a:r>
            <a:r>
              <a:rPr sz="3400" dirty="0">
                <a:solidFill>
                  <a:srgbClr val="FFFFFF"/>
                </a:solidFill>
                <a:latin typeface="Trebuchet MS"/>
                <a:cs typeface="Trebuchet MS"/>
              </a:rPr>
              <a:t>10%</a:t>
            </a:r>
            <a:r>
              <a:rPr sz="3400" spc="-70" dirty="0">
                <a:solidFill>
                  <a:srgbClr val="FFFFFF"/>
                </a:solidFill>
                <a:latin typeface="Trebuchet MS"/>
                <a:cs typeface="Trebuchet MS"/>
              </a:rPr>
              <a:t> </a:t>
            </a:r>
            <a:r>
              <a:rPr sz="3400" spc="-10" dirty="0">
                <a:solidFill>
                  <a:srgbClr val="FFFFFF"/>
                </a:solidFill>
                <a:latin typeface="Trebuchet MS"/>
                <a:cs typeface="Trebuchet MS"/>
              </a:rPr>
              <a:t>funds.</a:t>
            </a:r>
            <a:endParaRPr sz="3400">
              <a:latin typeface="Trebuchet MS"/>
              <a:cs typeface="Trebuchet MS"/>
            </a:endParaRPr>
          </a:p>
          <a:p>
            <a:pPr marL="353060" indent="-340360">
              <a:lnSpc>
                <a:spcPts val="4040"/>
              </a:lnSpc>
              <a:buChar char="•"/>
              <a:tabLst>
                <a:tab pos="353060" algn="l"/>
              </a:tabLst>
            </a:pPr>
            <a:r>
              <a:rPr sz="3400" dirty="0">
                <a:solidFill>
                  <a:srgbClr val="FFFFFF"/>
                </a:solidFill>
                <a:latin typeface="Trebuchet MS"/>
                <a:cs typeface="Trebuchet MS"/>
              </a:rPr>
              <a:t>Equity</a:t>
            </a:r>
            <a:r>
              <a:rPr sz="3400" spc="-50" dirty="0">
                <a:solidFill>
                  <a:srgbClr val="FFFFFF"/>
                </a:solidFill>
                <a:latin typeface="Trebuchet MS"/>
                <a:cs typeface="Trebuchet MS"/>
              </a:rPr>
              <a:t> </a:t>
            </a:r>
            <a:r>
              <a:rPr sz="3400" dirty="0">
                <a:solidFill>
                  <a:srgbClr val="FFFFFF"/>
                </a:solidFill>
                <a:latin typeface="Trebuchet MS"/>
                <a:cs typeface="Trebuchet MS"/>
              </a:rPr>
              <a:t>long</a:t>
            </a:r>
            <a:r>
              <a:rPr sz="3400" spc="-50" dirty="0">
                <a:solidFill>
                  <a:srgbClr val="FFFFFF"/>
                </a:solidFill>
                <a:latin typeface="Trebuchet MS"/>
                <a:cs typeface="Trebuchet MS"/>
              </a:rPr>
              <a:t> </a:t>
            </a:r>
            <a:r>
              <a:rPr sz="3400" dirty="0">
                <a:solidFill>
                  <a:srgbClr val="FFFFFF"/>
                </a:solidFill>
                <a:latin typeface="Trebuchet MS"/>
                <a:cs typeface="Trebuchet MS"/>
              </a:rPr>
              <a:t>term</a:t>
            </a:r>
            <a:r>
              <a:rPr sz="3400" spc="-45" dirty="0">
                <a:solidFill>
                  <a:srgbClr val="FFFFFF"/>
                </a:solidFill>
                <a:latin typeface="Trebuchet MS"/>
                <a:cs typeface="Trebuchet MS"/>
              </a:rPr>
              <a:t> </a:t>
            </a:r>
            <a:r>
              <a:rPr sz="3400" dirty="0">
                <a:solidFill>
                  <a:srgbClr val="FFFFFF"/>
                </a:solidFill>
                <a:latin typeface="Trebuchet MS"/>
                <a:cs typeface="Trebuchet MS"/>
              </a:rPr>
              <a:t>is</a:t>
            </a:r>
            <a:r>
              <a:rPr sz="3400" spc="-50" dirty="0">
                <a:solidFill>
                  <a:srgbClr val="FFFFFF"/>
                </a:solidFill>
                <a:latin typeface="Trebuchet MS"/>
                <a:cs typeface="Trebuchet MS"/>
              </a:rPr>
              <a:t> </a:t>
            </a:r>
            <a:r>
              <a:rPr sz="3400" spc="-25" dirty="0">
                <a:solidFill>
                  <a:srgbClr val="FFFFFF"/>
                </a:solidFill>
                <a:latin typeface="Trebuchet MS"/>
                <a:cs typeface="Trebuchet MS"/>
              </a:rPr>
              <a:t>10-</a:t>
            </a:r>
            <a:r>
              <a:rPr sz="3400" spc="-20" dirty="0">
                <a:solidFill>
                  <a:srgbClr val="FFFFFF"/>
                </a:solidFill>
                <a:latin typeface="Trebuchet MS"/>
                <a:cs typeface="Trebuchet MS"/>
              </a:rPr>
              <a:t>12%.</a:t>
            </a:r>
            <a:endParaRPr sz="34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96520">
              <a:lnSpc>
                <a:spcPct val="100000"/>
              </a:lnSpc>
              <a:spcBef>
                <a:spcPts val="100"/>
              </a:spcBef>
            </a:pPr>
            <a:r>
              <a:rPr sz="4100" dirty="0">
                <a:solidFill>
                  <a:srgbClr val="E9BA3C"/>
                </a:solidFill>
              </a:rPr>
              <a:t>Assumptions</a:t>
            </a:r>
            <a:r>
              <a:rPr sz="4100" spc="-120" dirty="0">
                <a:solidFill>
                  <a:srgbClr val="E9BA3C"/>
                </a:solidFill>
              </a:rPr>
              <a:t> </a:t>
            </a:r>
            <a:r>
              <a:rPr sz="4100" dirty="0">
                <a:solidFill>
                  <a:srgbClr val="E9BA3C"/>
                </a:solidFill>
              </a:rPr>
              <a:t>for</a:t>
            </a:r>
            <a:r>
              <a:rPr sz="4100" spc="-110" dirty="0">
                <a:solidFill>
                  <a:srgbClr val="E9BA3C"/>
                </a:solidFill>
              </a:rPr>
              <a:t> </a:t>
            </a:r>
            <a:r>
              <a:rPr sz="4100" dirty="0">
                <a:solidFill>
                  <a:srgbClr val="E9BA3C"/>
                </a:solidFill>
              </a:rPr>
              <a:t>the</a:t>
            </a:r>
            <a:r>
              <a:rPr sz="4100" spc="-105" dirty="0">
                <a:solidFill>
                  <a:srgbClr val="E9BA3C"/>
                </a:solidFill>
              </a:rPr>
              <a:t> </a:t>
            </a:r>
            <a:r>
              <a:rPr sz="4100" spc="-10" dirty="0">
                <a:solidFill>
                  <a:srgbClr val="E9BA3C"/>
                </a:solidFill>
              </a:rPr>
              <a:t>proposal</a:t>
            </a:r>
            <a:endParaRPr sz="4100"/>
          </a:p>
        </p:txBody>
      </p:sp>
      <p:sp>
        <p:nvSpPr>
          <p:cNvPr id="3" name="object 3"/>
          <p:cNvSpPr txBox="1"/>
          <p:nvPr/>
        </p:nvSpPr>
        <p:spPr>
          <a:xfrm>
            <a:off x="1367791" y="3200181"/>
            <a:ext cx="10770235" cy="2575560"/>
          </a:xfrm>
          <a:prstGeom prst="rect">
            <a:avLst/>
          </a:prstGeom>
        </p:spPr>
        <p:txBody>
          <a:bodyPr vert="horz" wrap="square" lIns="0" tIns="12700" rIns="0" bIns="0" rtlCol="0">
            <a:spAutoFit/>
          </a:bodyPr>
          <a:lstStyle/>
          <a:p>
            <a:pPr marL="353060" indent="-340360">
              <a:lnSpc>
                <a:spcPts val="4040"/>
              </a:lnSpc>
              <a:spcBef>
                <a:spcPts val="100"/>
              </a:spcBef>
              <a:buChar char="•"/>
              <a:tabLst>
                <a:tab pos="353060" algn="l"/>
              </a:tabLst>
            </a:pPr>
            <a:r>
              <a:rPr sz="3400" dirty="0">
                <a:solidFill>
                  <a:srgbClr val="FFFFFF"/>
                </a:solidFill>
                <a:latin typeface="Trebuchet MS"/>
                <a:cs typeface="Trebuchet MS"/>
              </a:rPr>
              <a:t>TYPE</a:t>
            </a:r>
            <a:r>
              <a:rPr sz="3400" spc="-70" dirty="0">
                <a:solidFill>
                  <a:srgbClr val="FFFFFF"/>
                </a:solidFill>
                <a:latin typeface="Trebuchet MS"/>
                <a:cs typeface="Trebuchet MS"/>
              </a:rPr>
              <a:t> </a:t>
            </a:r>
            <a:r>
              <a:rPr sz="3400" dirty="0">
                <a:solidFill>
                  <a:srgbClr val="FFFFFF"/>
                </a:solidFill>
                <a:latin typeface="Trebuchet MS"/>
                <a:cs typeface="Trebuchet MS"/>
              </a:rPr>
              <a:t>-</a:t>
            </a:r>
            <a:r>
              <a:rPr sz="3400" spc="-65" dirty="0">
                <a:solidFill>
                  <a:srgbClr val="FFFFFF"/>
                </a:solidFill>
                <a:latin typeface="Trebuchet MS"/>
                <a:cs typeface="Trebuchet MS"/>
              </a:rPr>
              <a:t> </a:t>
            </a:r>
            <a:r>
              <a:rPr sz="3400" dirty="0">
                <a:solidFill>
                  <a:srgbClr val="FFFFFF"/>
                </a:solidFill>
                <a:latin typeface="Trebuchet MS"/>
                <a:cs typeface="Trebuchet MS"/>
              </a:rPr>
              <a:t>Expected</a:t>
            </a:r>
            <a:r>
              <a:rPr sz="3400" spc="-70" dirty="0">
                <a:solidFill>
                  <a:srgbClr val="FFFFFF"/>
                </a:solidFill>
                <a:latin typeface="Trebuchet MS"/>
                <a:cs typeface="Trebuchet MS"/>
              </a:rPr>
              <a:t> </a:t>
            </a:r>
            <a:r>
              <a:rPr sz="3400" dirty="0">
                <a:solidFill>
                  <a:srgbClr val="FFFFFF"/>
                </a:solidFill>
                <a:latin typeface="Trebuchet MS"/>
                <a:cs typeface="Trebuchet MS"/>
              </a:rPr>
              <a:t>returns</a:t>
            </a:r>
            <a:r>
              <a:rPr sz="3400" spc="-65" dirty="0">
                <a:solidFill>
                  <a:srgbClr val="FFFFFF"/>
                </a:solidFill>
                <a:latin typeface="Trebuchet MS"/>
                <a:cs typeface="Trebuchet MS"/>
              </a:rPr>
              <a:t> </a:t>
            </a:r>
            <a:r>
              <a:rPr sz="3400" dirty="0">
                <a:solidFill>
                  <a:srgbClr val="FFFFFF"/>
                </a:solidFill>
                <a:latin typeface="Trebuchet MS"/>
                <a:cs typeface="Trebuchet MS"/>
              </a:rPr>
              <a:t>(Subject</a:t>
            </a:r>
            <a:r>
              <a:rPr sz="3400" spc="-70" dirty="0">
                <a:solidFill>
                  <a:srgbClr val="FFFFFF"/>
                </a:solidFill>
                <a:latin typeface="Trebuchet MS"/>
                <a:cs typeface="Trebuchet MS"/>
              </a:rPr>
              <a:t> </a:t>
            </a:r>
            <a:r>
              <a:rPr sz="3400" dirty="0">
                <a:solidFill>
                  <a:srgbClr val="FFFFFF"/>
                </a:solidFill>
                <a:latin typeface="Trebuchet MS"/>
                <a:cs typeface="Trebuchet MS"/>
              </a:rPr>
              <a:t>to</a:t>
            </a:r>
            <a:r>
              <a:rPr sz="3400" spc="-65" dirty="0">
                <a:solidFill>
                  <a:srgbClr val="FFFFFF"/>
                </a:solidFill>
                <a:latin typeface="Trebuchet MS"/>
                <a:cs typeface="Trebuchet MS"/>
              </a:rPr>
              <a:t> </a:t>
            </a:r>
            <a:r>
              <a:rPr sz="3400" dirty="0">
                <a:solidFill>
                  <a:srgbClr val="FFFFFF"/>
                </a:solidFill>
                <a:latin typeface="Trebuchet MS"/>
                <a:cs typeface="Trebuchet MS"/>
              </a:rPr>
              <a:t>the</a:t>
            </a:r>
            <a:r>
              <a:rPr sz="3400" spc="-65" dirty="0">
                <a:solidFill>
                  <a:srgbClr val="FFFFFF"/>
                </a:solidFill>
                <a:latin typeface="Trebuchet MS"/>
                <a:cs typeface="Trebuchet MS"/>
              </a:rPr>
              <a:t> </a:t>
            </a:r>
            <a:r>
              <a:rPr sz="3400" dirty="0">
                <a:solidFill>
                  <a:srgbClr val="FFFFFF"/>
                </a:solidFill>
                <a:latin typeface="Trebuchet MS"/>
                <a:cs typeface="Trebuchet MS"/>
              </a:rPr>
              <a:t>markets</a:t>
            </a:r>
            <a:r>
              <a:rPr sz="3400" spc="-70" dirty="0">
                <a:solidFill>
                  <a:srgbClr val="FFFFFF"/>
                </a:solidFill>
                <a:latin typeface="Trebuchet MS"/>
                <a:cs typeface="Trebuchet MS"/>
              </a:rPr>
              <a:t> </a:t>
            </a:r>
            <a:r>
              <a:rPr sz="3400" spc="-10" dirty="0">
                <a:solidFill>
                  <a:srgbClr val="FFFFFF"/>
                </a:solidFill>
                <a:latin typeface="Trebuchet MS"/>
                <a:cs typeface="Trebuchet MS"/>
              </a:rPr>
              <a:t>risk)</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Conservative</a:t>
            </a:r>
            <a:r>
              <a:rPr sz="3400" spc="-135" dirty="0">
                <a:solidFill>
                  <a:srgbClr val="FFFFFF"/>
                </a:solidFill>
                <a:latin typeface="Trebuchet MS"/>
                <a:cs typeface="Trebuchet MS"/>
              </a:rPr>
              <a:t> </a:t>
            </a:r>
            <a:r>
              <a:rPr sz="3400" dirty="0">
                <a:solidFill>
                  <a:srgbClr val="FFFFFF"/>
                </a:solidFill>
                <a:latin typeface="Trebuchet MS"/>
                <a:cs typeface="Trebuchet MS"/>
              </a:rPr>
              <a:t>-</a:t>
            </a:r>
            <a:r>
              <a:rPr sz="3400" spc="-135" dirty="0">
                <a:solidFill>
                  <a:srgbClr val="FFFFFF"/>
                </a:solidFill>
                <a:latin typeface="Trebuchet MS"/>
                <a:cs typeface="Trebuchet MS"/>
              </a:rPr>
              <a:t> </a:t>
            </a:r>
            <a:r>
              <a:rPr sz="3400" spc="-35" dirty="0">
                <a:solidFill>
                  <a:srgbClr val="FFFFFF"/>
                </a:solidFill>
                <a:latin typeface="Trebuchet MS"/>
                <a:cs typeface="Trebuchet MS"/>
              </a:rPr>
              <a:t>8%</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Moderate</a:t>
            </a:r>
            <a:r>
              <a:rPr sz="3400" spc="-50" dirty="0">
                <a:solidFill>
                  <a:srgbClr val="FFFFFF"/>
                </a:solidFill>
                <a:latin typeface="Trebuchet MS"/>
                <a:cs typeface="Trebuchet MS"/>
              </a:rPr>
              <a:t> </a:t>
            </a:r>
            <a:r>
              <a:rPr sz="3400" dirty="0">
                <a:solidFill>
                  <a:srgbClr val="FFFFFF"/>
                </a:solidFill>
                <a:latin typeface="Trebuchet MS"/>
                <a:cs typeface="Trebuchet MS"/>
              </a:rPr>
              <a:t>-</a:t>
            </a:r>
            <a:r>
              <a:rPr sz="3400" spc="-45" dirty="0">
                <a:solidFill>
                  <a:srgbClr val="FFFFFF"/>
                </a:solidFill>
                <a:latin typeface="Trebuchet MS"/>
                <a:cs typeface="Trebuchet MS"/>
              </a:rPr>
              <a:t> </a:t>
            </a:r>
            <a:r>
              <a:rPr sz="3400" dirty="0">
                <a:solidFill>
                  <a:srgbClr val="FFFFFF"/>
                </a:solidFill>
                <a:latin typeface="Trebuchet MS"/>
                <a:cs typeface="Trebuchet MS"/>
              </a:rPr>
              <a:t>10%</a:t>
            </a:r>
            <a:r>
              <a:rPr sz="3400" spc="-45" dirty="0">
                <a:solidFill>
                  <a:srgbClr val="FFFFFF"/>
                </a:solidFill>
                <a:latin typeface="Trebuchet MS"/>
                <a:cs typeface="Trebuchet MS"/>
              </a:rPr>
              <a:t> </a:t>
            </a:r>
            <a:r>
              <a:rPr sz="3400" dirty="0">
                <a:solidFill>
                  <a:srgbClr val="FFFFFF"/>
                </a:solidFill>
                <a:latin typeface="Trebuchet MS"/>
                <a:cs typeface="Trebuchet MS"/>
              </a:rPr>
              <a:t>-</a:t>
            </a:r>
            <a:r>
              <a:rPr sz="3400" spc="-45" dirty="0">
                <a:solidFill>
                  <a:srgbClr val="FFFFFF"/>
                </a:solidFill>
                <a:latin typeface="Trebuchet MS"/>
                <a:cs typeface="Trebuchet MS"/>
              </a:rPr>
              <a:t> </a:t>
            </a:r>
            <a:r>
              <a:rPr sz="3400" spc="-25" dirty="0">
                <a:solidFill>
                  <a:srgbClr val="FFFFFF"/>
                </a:solidFill>
                <a:latin typeface="Trebuchet MS"/>
                <a:cs typeface="Trebuchet MS"/>
              </a:rPr>
              <a:t>12%</a:t>
            </a:r>
            <a:endParaRPr sz="3400">
              <a:latin typeface="Trebuchet MS"/>
              <a:cs typeface="Trebuchet MS"/>
            </a:endParaRPr>
          </a:p>
          <a:p>
            <a:pPr marL="353060" indent="-340360">
              <a:lnSpc>
                <a:spcPts val="4000"/>
              </a:lnSpc>
              <a:buChar char="•"/>
              <a:tabLst>
                <a:tab pos="353060" algn="l"/>
              </a:tabLst>
            </a:pPr>
            <a:r>
              <a:rPr sz="3400" dirty="0">
                <a:solidFill>
                  <a:srgbClr val="FFFFFF"/>
                </a:solidFill>
                <a:latin typeface="Trebuchet MS"/>
                <a:cs typeface="Trebuchet MS"/>
              </a:rPr>
              <a:t>Aggressive</a:t>
            </a:r>
            <a:r>
              <a:rPr sz="3400" spc="-35" dirty="0">
                <a:solidFill>
                  <a:srgbClr val="FFFFFF"/>
                </a:solidFill>
                <a:latin typeface="Trebuchet MS"/>
                <a:cs typeface="Trebuchet MS"/>
              </a:rPr>
              <a:t> </a:t>
            </a:r>
            <a:r>
              <a:rPr sz="3400" dirty="0">
                <a:solidFill>
                  <a:srgbClr val="FFFFFF"/>
                </a:solidFill>
                <a:latin typeface="Trebuchet MS"/>
                <a:cs typeface="Trebuchet MS"/>
              </a:rPr>
              <a:t>-</a:t>
            </a:r>
            <a:r>
              <a:rPr sz="3400" spc="-30" dirty="0">
                <a:solidFill>
                  <a:srgbClr val="FFFFFF"/>
                </a:solidFill>
                <a:latin typeface="Trebuchet MS"/>
                <a:cs typeface="Trebuchet MS"/>
              </a:rPr>
              <a:t> </a:t>
            </a:r>
            <a:r>
              <a:rPr sz="3400" dirty="0">
                <a:solidFill>
                  <a:srgbClr val="FFFFFF"/>
                </a:solidFill>
                <a:latin typeface="Trebuchet MS"/>
                <a:cs typeface="Trebuchet MS"/>
              </a:rPr>
              <a:t>12%</a:t>
            </a:r>
            <a:r>
              <a:rPr sz="3400" spc="-35" dirty="0">
                <a:solidFill>
                  <a:srgbClr val="FFFFFF"/>
                </a:solidFill>
                <a:latin typeface="Trebuchet MS"/>
                <a:cs typeface="Trebuchet MS"/>
              </a:rPr>
              <a:t> </a:t>
            </a:r>
            <a:r>
              <a:rPr sz="3400" dirty="0">
                <a:solidFill>
                  <a:srgbClr val="FFFFFF"/>
                </a:solidFill>
                <a:latin typeface="Trebuchet MS"/>
                <a:cs typeface="Trebuchet MS"/>
              </a:rPr>
              <a:t>-</a:t>
            </a:r>
            <a:r>
              <a:rPr sz="3400" spc="-30" dirty="0">
                <a:solidFill>
                  <a:srgbClr val="FFFFFF"/>
                </a:solidFill>
                <a:latin typeface="Trebuchet MS"/>
                <a:cs typeface="Trebuchet MS"/>
              </a:rPr>
              <a:t> </a:t>
            </a:r>
            <a:r>
              <a:rPr sz="3400" spc="-25" dirty="0">
                <a:solidFill>
                  <a:srgbClr val="FFFFFF"/>
                </a:solidFill>
                <a:latin typeface="Trebuchet MS"/>
                <a:cs typeface="Trebuchet MS"/>
              </a:rPr>
              <a:t>14%</a:t>
            </a:r>
            <a:endParaRPr sz="3400">
              <a:latin typeface="Trebuchet MS"/>
              <a:cs typeface="Trebuchet MS"/>
            </a:endParaRPr>
          </a:p>
          <a:p>
            <a:pPr marL="353060" indent="-340360">
              <a:lnSpc>
                <a:spcPts val="4040"/>
              </a:lnSpc>
              <a:buChar char="•"/>
              <a:tabLst>
                <a:tab pos="353060" algn="l"/>
              </a:tabLst>
            </a:pPr>
            <a:r>
              <a:rPr sz="3400" dirty="0">
                <a:solidFill>
                  <a:srgbClr val="FFFFFF"/>
                </a:solidFill>
                <a:latin typeface="Trebuchet MS"/>
                <a:cs typeface="Trebuchet MS"/>
              </a:rPr>
              <a:t>SWP</a:t>
            </a:r>
            <a:r>
              <a:rPr sz="3400" spc="-114" dirty="0">
                <a:solidFill>
                  <a:srgbClr val="FFFFFF"/>
                </a:solidFill>
                <a:latin typeface="Trebuchet MS"/>
                <a:cs typeface="Trebuchet MS"/>
              </a:rPr>
              <a:t> </a:t>
            </a:r>
            <a:r>
              <a:rPr sz="3400" dirty="0">
                <a:solidFill>
                  <a:srgbClr val="FFFFFF"/>
                </a:solidFill>
                <a:latin typeface="Trebuchet MS"/>
                <a:cs typeface="Trebuchet MS"/>
              </a:rPr>
              <a:t>withdrawal</a:t>
            </a:r>
            <a:r>
              <a:rPr sz="3400" spc="-50" dirty="0">
                <a:solidFill>
                  <a:srgbClr val="FFFFFF"/>
                </a:solidFill>
                <a:latin typeface="Trebuchet MS"/>
                <a:cs typeface="Trebuchet MS"/>
              </a:rPr>
              <a:t> </a:t>
            </a:r>
            <a:r>
              <a:rPr sz="3400" dirty="0">
                <a:solidFill>
                  <a:srgbClr val="FFFFFF"/>
                </a:solidFill>
                <a:latin typeface="Trebuchet MS"/>
                <a:cs typeface="Trebuchet MS"/>
              </a:rPr>
              <a:t>is</a:t>
            </a:r>
            <a:r>
              <a:rPr sz="3400" spc="-55" dirty="0">
                <a:solidFill>
                  <a:srgbClr val="FFFFFF"/>
                </a:solidFill>
                <a:latin typeface="Trebuchet MS"/>
                <a:cs typeface="Trebuchet MS"/>
              </a:rPr>
              <a:t> </a:t>
            </a:r>
            <a:r>
              <a:rPr sz="3400" dirty="0">
                <a:solidFill>
                  <a:srgbClr val="FFFFFF"/>
                </a:solidFill>
                <a:latin typeface="Trebuchet MS"/>
                <a:cs typeface="Trebuchet MS"/>
              </a:rPr>
              <a:t>6%</a:t>
            </a:r>
            <a:r>
              <a:rPr sz="3400" spc="-50" dirty="0">
                <a:solidFill>
                  <a:srgbClr val="FFFFFF"/>
                </a:solidFill>
                <a:latin typeface="Trebuchet MS"/>
                <a:cs typeface="Trebuchet MS"/>
              </a:rPr>
              <a:t> </a:t>
            </a:r>
            <a:r>
              <a:rPr sz="3400" dirty="0">
                <a:solidFill>
                  <a:srgbClr val="FFFFFF"/>
                </a:solidFill>
                <a:latin typeface="Trebuchet MS"/>
                <a:cs typeface="Trebuchet MS"/>
              </a:rPr>
              <a:t>to</a:t>
            </a:r>
            <a:r>
              <a:rPr sz="3400" spc="-50" dirty="0">
                <a:solidFill>
                  <a:srgbClr val="FFFFFF"/>
                </a:solidFill>
                <a:latin typeface="Trebuchet MS"/>
                <a:cs typeface="Trebuchet MS"/>
              </a:rPr>
              <a:t> </a:t>
            </a:r>
            <a:r>
              <a:rPr sz="3400" spc="-25" dirty="0">
                <a:solidFill>
                  <a:srgbClr val="FFFFFF"/>
                </a:solidFill>
                <a:latin typeface="Trebuchet MS"/>
                <a:cs typeface="Trebuchet MS"/>
              </a:rPr>
              <a:t>7%</a:t>
            </a:r>
            <a:endParaRPr sz="34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554923" y="1894578"/>
            <a:ext cx="5335905"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Rs</a:t>
            </a:r>
            <a:r>
              <a:rPr sz="4100" spc="-5" dirty="0">
                <a:solidFill>
                  <a:srgbClr val="E9BA3C"/>
                </a:solidFill>
              </a:rPr>
              <a:t> </a:t>
            </a:r>
            <a:r>
              <a:rPr sz="4100" dirty="0">
                <a:solidFill>
                  <a:srgbClr val="E9BA3C"/>
                </a:solidFill>
              </a:rPr>
              <a:t>25</a:t>
            </a:r>
            <a:r>
              <a:rPr sz="4100" spc="-5" dirty="0">
                <a:solidFill>
                  <a:srgbClr val="E9BA3C"/>
                </a:solidFill>
              </a:rPr>
              <a:t> </a:t>
            </a:r>
            <a:r>
              <a:rPr sz="4100" dirty="0">
                <a:solidFill>
                  <a:srgbClr val="E9BA3C"/>
                </a:solidFill>
              </a:rPr>
              <a:t>Lacs for</a:t>
            </a:r>
            <a:r>
              <a:rPr sz="4100" spc="-5" dirty="0">
                <a:solidFill>
                  <a:srgbClr val="E9BA3C"/>
                </a:solidFill>
              </a:rPr>
              <a:t> </a:t>
            </a:r>
            <a:r>
              <a:rPr sz="4100" dirty="0">
                <a:solidFill>
                  <a:srgbClr val="E9BA3C"/>
                </a:solidFill>
              </a:rPr>
              <a:t>5 </a:t>
            </a:r>
            <a:r>
              <a:rPr sz="4100" spc="-10" dirty="0">
                <a:solidFill>
                  <a:srgbClr val="E9BA3C"/>
                </a:solidFill>
              </a:rPr>
              <a:t>years</a:t>
            </a:r>
            <a:endParaRPr sz="4100"/>
          </a:p>
        </p:txBody>
      </p:sp>
      <p:sp>
        <p:nvSpPr>
          <p:cNvPr id="3" name="object 3"/>
          <p:cNvSpPr txBox="1"/>
          <p:nvPr/>
        </p:nvSpPr>
        <p:spPr>
          <a:xfrm>
            <a:off x="1577987" y="2730988"/>
            <a:ext cx="8327390" cy="4747260"/>
          </a:xfrm>
          <a:prstGeom prst="rect">
            <a:avLst/>
          </a:prstGeom>
        </p:spPr>
        <p:txBody>
          <a:bodyPr vert="horz" wrap="square" lIns="0" tIns="16510" rIns="0" bIns="0" rtlCol="0">
            <a:spAutoFit/>
          </a:bodyPr>
          <a:lstStyle/>
          <a:p>
            <a:pPr marL="12700">
              <a:lnSpc>
                <a:spcPct val="100000"/>
              </a:lnSpc>
              <a:spcBef>
                <a:spcPts val="130"/>
              </a:spcBef>
            </a:pPr>
            <a:r>
              <a:rPr sz="3200" b="1" dirty="0">
                <a:solidFill>
                  <a:srgbClr val="FFFFFF"/>
                </a:solidFill>
                <a:latin typeface="Trebuchet MS"/>
                <a:cs typeface="Trebuchet MS"/>
              </a:rPr>
              <a:t>Monthly</a:t>
            </a:r>
            <a:r>
              <a:rPr sz="3200" b="1" spc="-10" dirty="0">
                <a:solidFill>
                  <a:srgbClr val="FFFFFF"/>
                </a:solidFill>
                <a:latin typeface="Trebuchet MS"/>
                <a:cs typeface="Trebuchet MS"/>
              </a:rPr>
              <a:t> </a:t>
            </a:r>
            <a:r>
              <a:rPr sz="3200" b="1" dirty="0">
                <a:solidFill>
                  <a:srgbClr val="FFFFFF"/>
                </a:solidFill>
                <a:latin typeface="Trebuchet MS"/>
                <a:cs typeface="Trebuchet MS"/>
              </a:rPr>
              <a:t>withdrawal=</a:t>
            </a:r>
            <a:r>
              <a:rPr sz="3200" b="1" spc="-10" dirty="0">
                <a:solidFill>
                  <a:srgbClr val="FFFFFF"/>
                </a:solidFill>
                <a:latin typeface="Trebuchet MS"/>
                <a:cs typeface="Trebuchet MS"/>
              </a:rPr>
              <a:t> </a:t>
            </a:r>
            <a:r>
              <a:rPr sz="3200" b="1" dirty="0">
                <a:solidFill>
                  <a:srgbClr val="FFFFFF"/>
                </a:solidFill>
                <a:latin typeface="Trebuchet MS"/>
                <a:cs typeface="Trebuchet MS"/>
              </a:rPr>
              <a:t>Rs.</a:t>
            </a:r>
            <a:r>
              <a:rPr sz="3200" b="1" spc="-10" dirty="0">
                <a:solidFill>
                  <a:srgbClr val="FFFFFF"/>
                </a:solidFill>
                <a:latin typeface="Trebuchet MS"/>
                <a:cs typeface="Trebuchet MS"/>
              </a:rPr>
              <a:t> 12,500/-</a:t>
            </a:r>
            <a:endParaRPr sz="3200" dirty="0">
              <a:latin typeface="Trebuchet MS"/>
              <a:cs typeface="Trebuchet MS"/>
            </a:endParaRPr>
          </a:p>
          <a:p>
            <a:pPr marL="12700">
              <a:lnSpc>
                <a:spcPts val="3770"/>
              </a:lnSpc>
              <a:spcBef>
                <a:spcPts val="3560"/>
              </a:spcBef>
            </a:pPr>
            <a:r>
              <a:rPr sz="3200" b="1" dirty="0">
                <a:solidFill>
                  <a:srgbClr val="FFD479"/>
                </a:solidFill>
                <a:latin typeface="Trebuchet MS"/>
                <a:cs typeface="Trebuchet MS"/>
              </a:rPr>
              <a:t>WITH</a:t>
            </a:r>
            <a:r>
              <a:rPr sz="3200" b="1" spc="40" dirty="0">
                <a:solidFill>
                  <a:srgbClr val="FFD479"/>
                </a:solidFill>
                <a:latin typeface="Trebuchet MS"/>
                <a:cs typeface="Trebuchet MS"/>
              </a:rPr>
              <a:t> </a:t>
            </a:r>
            <a:r>
              <a:rPr sz="3200" b="1" spc="-25" dirty="0">
                <a:solidFill>
                  <a:srgbClr val="FFD479"/>
                </a:solidFill>
                <a:latin typeface="Trebuchet MS"/>
                <a:cs typeface="Trebuchet MS"/>
              </a:rPr>
              <a:t>SWP</a:t>
            </a:r>
            <a:endParaRPr sz="3200" dirty="0">
              <a:latin typeface="Trebuchet MS"/>
              <a:cs typeface="Trebuchet MS"/>
            </a:endParaRPr>
          </a:p>
          <a:p>
            <a:pPr marL="12700">
              <a:lnSpc>
                <a:spcPts val="3700"/>
              </a:lnSpc>
            </a:pPr>
            <a:r>
              <a:rPr sz="3200" spc="-45" dirty="0">
                <a:solidFill>
                  <a:srgbClr val="FFFFFF"/>
                </a:solidFill>
                <a:latin typeface="Trebuchet MS"/>
                <a:cs typeface="Trebuchet MS"/>
              </a:rPr>
              <a:t>Total</a:t>
            </a:r>
            <a:r>
              <a:rPr sz="3200" spc="-25" dirty="0">
                <a:solidFill>
                  <a:srgbClr val="FFFFFF"/>
                </a:solidFill>
                <a:latin typeface="Trebuchet MS"/>
                <a:cs typeface="Trebuchet MS"/>
              </a:rPr>
              <a:t> </a:t>
            </a:r>
            <a:r>
              <a:rPr sz="3200" dirty="0">
                <a:solidFill>
                  <a:srgbClr val="FFFFFF"/>
                </a:solidFill>
                <a:latin typeface="Trebuchet MS"/>
                <a:cs typeface="Trebuchet MS"/>
              </a:rPr>
              <a:t>withdrawal</a:t>
            </a:r>
            <a:r>
              <a:rPr sz="3200" spc="-20" dirty="0">
                <a:solidFill>
                  <a:srgbClr val="FFFFFF"/>
                </a:solidFill>
                <a:latin typeface="Trebuchet MS"/>
                <a:cs typeface="Trebuchet MS"/>
              </a:rPr>
              <a:t> </a:t>
            </a:r>
            <a:r>
              <a:rPr sz="3200" dirty="0">
                <a:solidFill>
                  <a:srgbClr val="FFFFFF"/>
                </a:solidFill>
                <a:latin typeface="Trebuchet MS"/>
                <a:cs typeface="Trebuchet MS"/>
              </a:rPr>
              <a:t>=</a:t>
            </a:r>
            <a:r>
              <a:rPr sz="3200" spc="-20" dirty="0">
                <a:solidFill>
                  <a:srgbClr val="FFFFFF"/>
                </a:solidFill>
                <a:latin typeface="Trebuchet MS"/>
                <a:cs typeface="Trebuchet MS"/>
              </a:rPr>
              <a:t> </a:t>
            </a:r>
            <a:r>
              <a:rPr sz="3200" dirty="0">
                <a:solidFill>
                  <a:srgbClr val="FFFFFF"/>
                </a:solidFill>
                <a:latin typeface="Trebuchet MS"/>
                <a:cs typeface="Trebuchet MS"/>
              </a:rPr>
              <a:t>Rs.</a:t>
            </a:r>
            <a:r>
              <a:rPr sz="3200" spc="-25" dirty="0">
                <a:solidFill>
                  <a:srgbClr val="FFFFFF"/>
                </a:solidFill>
                <a:latin typeface="Trebuchet MS"/>
                <a:cs typeface="Trebuchet MS"/>
              </a:rPr>
              <a:t> </a:t>
            </a:r>
            <a:r>
              <a:rPr sz="3200" dirty="0">
                <a:solidFill>
                  <a:srgbClr val="FFFFFF"/>
                </a:solidFill>
                <a:latin typeface="Trebuchet MS"/>
                <a:cs typeface="Trebuchet MS"/>
              </a:rPr>
              <a:t>7.5</a:t>
            </a:r>
            <a:r>
              <a:rPr sz="3200" spc="-20" dirty="0">
                <a:solidFill>
                  <a:srgbClr val="FFFFFF"/>
                </a:solidFill>
                <a:latin typeface="Trebuchet MS"/>
                <a:cs typeface="Trebuchet MS"/>
              </a:rPr>
              <a:t> Lacs</a:t>
            </a:r>
            <a:endParaRPr sz="3200" dirty="0">
              <a:latin typeface="Trebuchet MS"/>
              <a:cs typeface="Trebuchet MS"/>
            </a:endParaRPr>
          </a:p>
          <a:p>
            <a:pPr marL="12700" marR="5080">
              <a:lnSpc>
                <a:spcPts val="3700"/>
              </a:lnSpc>
              <a:spcBef>
                <a:spcPts val="170"/>
              </a:spcBef>
            </a:pPr>
            <a:r>
              <a:rPr sz="3200" dirty="0">
                <a:solidFill>
                  <a:srgbClr val="FFFFFF"/>
                </a:solidFill>
                <a:latin typeface="Trebuchet MS"/>
                <a:cs typeface="Trebuchet MS"/>
              </a:rPr>
              <a:t>Remaining corpus= Rs. 27-28 lacs (~8% </a:t>
            </a:r>
            <a:r>
              <a:rPr sz="3200" spc="-10" dirty="0">
                <a:solidFill>
                  <a:srgbClr val="FFFFFF"/>
                </a:solidFill>
                <a:latin typeface="Trebuchet MS"/>
                <a:cs typeface="Trebuchet MS"/>
              </a:rPr>
              <a:t>CAGR) </a:t>
            </a:r>
            <a:r>
              <a:rPr sz="3200" spc="-60" dirty="0">
                <a:solidFill>
                  <a:srgbClr val="FFFFFF"/>
                </a:solidFill>
                <a:latin typeface="Trebuchet MS"/>
                <a:cs typeface="Trebuchet MS"/>
              </a:rPr>
              <a:t>You</a:t>
            </a:r>
            <a:r>
              <a:rPr sz="3200" spc="-30" dirty="0">
                <a:solidFill>
                  <a:srgbClr val="FFFFFF"/>
                </a:solidFill>
                <a:latin typeface="Trebuchet MS"/>
                <a:cs typeface="Trebuchet MS"/>
              </a:rPr>
              <a:t> </a:t>
            </a:r>
            <a:r>
              <a:rPr sz="3200" dirty="0">
                <a:solidFill>
                  <a:srgbClr val="FFFFFF"/>
                </a:solidFill>
                <a:latin typeface="Trebuchet MS"/>
                <a:cs typeface="Trebuchet MS"/>
              </a:rPr>
              <a:t>earned=</a:t>
            </a:r>
            <a:r>
              <a:rPr sz="3200" spc="-30" dirty="0">
                <a:solidFill>
                  <a:srgbClr val="FFFFFF"/>
                </a:solidFill>
                <a:latin typeface="Trebuchet MS"/>
                <a:cs typeface="Trebuchet MS"/>
              </a:rPr>
              <a:t> </a:t>
            </a:r>
            <a:r>
              <a:rPr sz="3200" dirty="0">
                <a:solidFill>
                  <a:srgbClr val="FFFFFF"/>
                </a:solidFill>
                <a:latin typeface="Trebuchet MS"/>
                <a:cs typeface="Trebuchet MS"/>
              </a:rPr>
              <a:t>Rs</a:t>
            </a:r>
            <a:r>
              <a:rPr sz="3200" spc="-30" dirty="0">
                <a:solidFill>
                  <a:srgbClr val="FFFFFF"/>
                </a:solidFill>
                <a:latin typeface="Trebuchet MS"/>
                <a:cs typeface="Trebuchet MS"/>
              </a:rPr>
              <a:t> </a:t>
            </a:r>
            <a:r>
              <a:rPr sz="3200" dirty="0">
                <a:solidFill>
                  <a:srgbClr val="FFFFFF"/>
                </a:solidFill>
                <a:latin typeface="Trebuchet MS"/>
                <a:cs typeface="Trebuchet MS"/>
              </a:rPr>
              <a:t>7.5</a:t>
            </a:r>
            <a:r>
              <a:rPr sz="3200" spc="-30" dirty="0">
                <a:solidFill>
                  <a:srgbClr val="FFFFFF"/>
                </a:solidFill>
                <a:latin typeface="Trebuchet MS"/>
                <a:cs typeface="Trebuchet MS"/>
              </a:rPr>
              <a:t> </a:t>
            </a:r>
            <a:r>
              <a:rPr sz="3200" spc="-20" dirty="0">
                <a:solidFill>
                  <a:srgbClr val="FFFFFF"/>
                </a:solidFill>
                <a:latin typeface="Trebuchet MS"/>
                <a:cs typeface="Trebuchet MS"/>
              </a:rPr>
              <a:t>lacs</a:t>
            </a:r>
            <a:endParaRPr sz="3200" dirty="0">
              <a:latin typeface="Trebuchet MS"/>
              <a:cs typeface="Trebuchet MS"/>
            </a:endParaRPr>
          </a:p>
          <a:p>
            <a:pPr marL="12700">
              <a:lnSpc>
                <a:spcPts val="3600"/>
              </a:lnSpc>
            </a:pPr>
            <a:r>
              <a:rPr sz="3200" spc="-45" dirty="0">
                <a:solidFill>
                  <a:srgbClr val="FFFFFF"/>
                </a:solidFill>
                <a:latin typeface="Trebuchet MS"/>
                <a:cs typeface="Trebuchet MS"/>
              </a:rPr>
              <a:t>Your</a:t>
            </a:r>
            <a:r>
              <a:rPr sz="3200" spc="-30" dirty="0">
                <a:solidFill>
                  <a:srgbClr val="FFFFFF"/>
                </a:solidFill>
                <a:latin typeface="Trebuchet MS"/>
                <a:cs typeface="Trebuchet MS"/>
              </a:rPr>
              <a:t> </a:t>
            </a:r>
            <a:r>
              <a:rPr sz="3200" dirty="0">
                <a:solidFill>
                  <a:srgbClr val="FFFFFF"/>
                </a:solidFill>
                <a:latin typeface="Trebuchet MS"/>
                <a:cs typeface="Trebuchet MS"/>
              </a:rPr>
              <a:t>Capital</a:t>
            </a:r>
            <a:r>
              <a:rPr sz="3200" spc="-30" dirty="0">
                <a:solidFill>
                  <a:srgbClr val="FFFFFF"/>
                </a:solidFill>
                <a:latin typeface="Trebuchet MS"/>
                <a:cs typeface="Trebuchet MS"/>
              </a:rPr>
              <a:t> </a:t>
            </a:r>
            <a:r>
              <a:rPr sz="3200" dirty="0">
                <a:solidFill>
                  <a:srgbClr val="FFFFFF"/>
                </a:solidFill>
                <a:latin typeface="Trebuchet MS"/>
                <a:cs typeface="Trebuchet MS"/>
              </a:rPr>
              <a:t>is</a:t>
            </a:r>
            <a:r>
              <a:rPr sz="3200" spc="-25" dirty="0">
                <a:solidFill>
                  <a:srgbClr val="FFFFFF"/>
                </a:solidFill>
                <a:latin typeface="Trebuchet MS"/>
                <a:cs typeface="Trebuchet MS"/>
              </a:rPr>
              <a:t> </a:t>
            </a:r>
            <a:r>
              <a:rPr sz="3200" dirty="0">
                <a:solidFill>
                  <a:srgbClr val="FFFFFF"/>
                </a:solidFill>
                <a:latin typeface="Trebuchet MS"/>
                <a:cs typeface="Trebuchet MS"/>
              </a:rPr>
              <a:t>still</a:t>
            </a:r>
            <a:r>
              <a:rPr sz="3200" spc="-30" dirty="0">
                <a:solidFill>
                  <a:srgbClr val="FFFFFF"/>
                </a:solidFill>
                <a:latin typeface="Trebuchet MS"/>
                <a:cs typeface="Trebuchet MS"/>
              </a:rPr>
              <a:t> </a:t>
            </a:r>
            <a:r>
              <a:rPr sz="3200" dirty="0">
                <a:solidFill>
                  <a:srgbClr val="FFFFFF"/>
                </a:solidFill>
                <a:latin typeface="Trebuchet MS"/>
                <a:cs typeface="Trebuchet MS"/>
              </a:rPr>
              <a:t>intact/slightly</a:t>
            </a:r>
            <a:r>
              <a:rPr sz="3200" spc="-30" dirty="0">
                <a:solidFill>
                  <a:srgbClr val="FFFFFF"/>
                </a:solidFill>
                <a:latin typeface="Trebuchet MS"/>
                <a:cs typeface="Trebuchet MS"/>
              </a:rPr>
              <a:t> </a:t>
            </a:r>
            <a:r>
              <a:rPr sz="3200" spc="-10" dirty="0">
                <a:solidFill>
                  <a:srgbClr val="FFFFFF"/>
                </a:solidFill>
                <a:latin typeface="Trebuchet MS"/>
                <a:cs typeface="Trebuchet MS"/>
              </a:rPr>
              <a:t>grown.</a:t>
            </a:r>
            <a:endParaRPr sz="3200" dirty="0">
              <a:latin typeface="Trebuchet MS"/>
              <a:cs typeface="Trebuchet MS"/>
            </a:endParaRPr>
          </a:p>
          <a:p>
            <a:pPr marL="12700">
              <a:lnSpc>
                <a:spcPts val="3770"/>
              </a:lnSpc>
              <a:spcBef>
                <a:spcPts val="3560"/>
              </a:spcBef>
            </a:pPr>
            <a:r>
              <a:rPr sz="3200" b="1" dirty="0">
                <a:solidFill>
                  <a:srgbClr val="FFD479"/>
                </a:solidFill>
                <a:latin typeface="Trebuchet MS"/>
                <a:cs typeface="Trebuchet MS"/>
              </a:rPr>
              <a:t>WITHOUT</a:t>
            </a:r>
            <a:r>
              <a:rPr sz="3200" b="1" spc="-40" dirty="0">
                <a:solidFill>
                  <a:srgbClr val="FFD479"/>
                </a:solidFill>
                <a:latin typeface="Trebuchet MS"/>
                <a:cs typeface="Trebuchet MS"/>
              </a:rPr>
              <a:t> </a:t>
            </a:r>
            <a:r>
              <a:rPr sz="3200" b="1" spc="-25" dirty="0">
                <a:solidFill>
                  <a:srgbClr val="FFD479"/>
                </a:solidFill>
                <a:latin typeface="Trebuchet MS"/>
                <a:cs typeface="Trebuchet MS"/>
              </a:rPr>
              <a:t>SWP</a:t>
            </a:r>
            <a:endParaRPr sz="3200" dirty="0">
              <a:latin typeface="Trebuchet MS"/>
              <a:cs typeface="Trebuchet MS"/>
            </a:endParaRPr>
          </a:p>
          <a:p>
            <a:pPr marL="12700">
              <a:lnSpc>
                <a:spcPts val="3770"/>
              </a:lnSpc>
            </a:pPr>
            <a:r>
              <a:rPr sz="3200" spc="-45" dirty="0">
                <a:solidFill>
                  <a:srgbClr val="FFFFFF"/>
                </a:solidFill>
                <a:latin typeface="Trebuchet MS"/>
                <a:cs typeface="Trebuchet MS"/>
              </a:rPr>
              <a:t>Total</a:t>
            </a:r>
            <a:r>
              <a:rPr sz="3200" spc="-10" dirty="0">
                <a:solidFill>
                  <a:srgbClr val="FFFFFF"/>
                </a:solidFill>
                <a:latin typeface="Trebuchet MS"/>
                <a:cs typeface="Trebuchet MS"/>
              </a:rPr>
              <a:t> </a:t>
            </a:r>
            <a:r>
              <a:rPr sz="3200" dirty="0">
                <a:solidFill>
                  <a:srgbClr val="FFFFFF"/>
                </a:solidFill>
                <a:latin typeface="Trebuchet MS"/>
                <a:cs typeface="Trebuchet MS"/>
              </a:rPr>
              <a:t>corpus=</a:t>
            </a:r>
            <a:r>
              <a:rPr sz="3200" spc="-5" dirty="0">
                <a:solidFill>
                  <a:srgbClr val="FFFFFF"/>
                </a:solidFill>
                <a:latin typeface="Trebuchet MS"/>
                <a:cs typeface="Trebuchet MS"/>
              </a:rPr>
              <a:t> </a:t>
            </a:r>
            <a:r>
              <a:rPr sz="3200" dirty="0">
                <a:solidFill>
                  <a:srgbClr val="FFFFFF"/>
                </a:solidFill>
                <a:latin typeface="Trebuchet MS"/>
                <a:cs typeface="Trebuchet MS"/>
              </a:rPr>
              <a:t>Rs.</a:t>
            </a:r>
            <a:r>
              <a:rPr sz="3200" spc="-5" dirty="0">
                <a:solidFill>
                  <a:srgbClr val="FFFFFF"/>
                </a:solidFill>
                <a:latin typeface="Trebuchet MS"/>
                <a:cs typeface="Trebuchet MS"/>
              </a:rPr>
              <a:t> </a:t>
            </a:r>
            <a:r>
              <a:rPr sz="3200" dirty="0">
                <a:solidFill>
                  <a:srgbClr val="FFFFFF"/>
                </a:solidFill>
                <a:latin typeface="Trebuchet MS"/>
                <a:cs typeface="Trebuchet MS"/>
              </a:rPr>
              <a:t>36</a:t>
            </a:r>
            <a:r>
              <a:rPr sz="3200" spc="-5" dirty="0">
                <a:solidFill>
                  <a:srgbClr val="FFFFFF"/>
                </a:solidFill>
                <a:latin typeface="Trebuchet MS"/>
                <a:cs typeface="Trebuchet MS"/>
              </a:rPr>
              <a:t> </a:t>
            </a:r>
            <a:r>
              <a:rPr sz="3200" dirty="0">
                <a:solidFill>
                  <a:srgbClr val="FFFFFF"/>
                </a:solidFill>
                <a:latin typeface="Trebuchet MS"/>
                <a:cs typeface="Trebuchet MS"/>
              </a:rPr>
              <a:t>to</a:t>
            </a:r>
            <a:r>
              <a:rPr sz="3200" spc="-5" dirty="0">
                <a:solidFill>
                  <a:srgbClr val="FFFFFF"/>
                </a:solidFill>
                <a:latin typeface="Trebuchet MS"/>
                <a:cs typeface="Trebuchet MS"/>
              </a:rPr>
              <a:t> </a:t>
            </a:r>
            <a:r>
              <a:rPr sz="3200" dirty="0">
                <a:solidFill>
                  <a:srgbClr val="FFFFFF"/>
                </a:solidFill>
                <a:latin typeface="Trebuchet MS"/>
                <a:cs typeface="Trebuchet MS"/>
              </a:rPr>
              <a:t>37</a:t>
            </a:r>
            <a:r>
              <a:rPr sz="3200" spc="-5" dirty="0">
                <a:solidFill>
                  <a:srgbClr val="FFFFFF"/>
                </a:solidFill>
                <a:latin typeface="Trebuchet MS"/>
                <a:cs typeface="Trebuchet MS"/>
              </a:rPr>
              <a:t> </a:t>
            </a:r>
            <a:r>
              <a:rPr sz="3200" spc="-10" dirty="0">
                <a:solidFill>
                  <a:srgbClr val="FFFFFF"/>
                </a:solidFill>
                <a:latin typeface="Trebuchet MS"/>
                <a:cs typeface="Trebuchet MS"/>
              </a:rPr>
              <a:t>lacs.</a:t>
            </a:r>
            <a:endParaRPr sz="3200" dirty="0">
              <a:latin typeface="Trebuchet MS"/>
              <a:cs typeface="Trebuchet MS"/>
            </a:endParaRPr>
          </a:p>
        </p:txBody>
      </p:sp>
      <p:graphicFrame>
        <p:nvGraphicFramePr>
          <p:cNvPr id="4" name="Table 3">
            <a:extLst>
              <a:ext uri="{FF2B5EF4-FFF2-40B4-BE49-F238E27FC236}">
                <a16:creationId xmlns:a16="http://schemas.microsoft.com/office/drawing/2014/main" id="{FD9B62DC-DB01-80EB-6312-9ECAEA663862}"/>
              </a:ext>
            </a:extLst>
          </p:cNvPr>
          <p:cNvGraphicFramePr>
            <a:graphicFrameLocks noGrp="1"/>
          </p:cNvGraphicFramePr>
          <p:nvPr>
            <p:extLst>
              <p:ext uri="{D42A27DB-BD31-4B8C-83A1-F6EECF244321}">
                <p14:modId xmlns:p14="http://schemas.microsoft.com/office/powerpoint/2010/main" val="3001443648"/>
              </p:ext>
            </p:extLst>
          </p:nvPr>
        </p:nvGraphicFramePr>
        <p:xfrm>
          <a:off x="11506200" y="2171700"/>
          <a:ext cx="6400800" cy="51816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885219589"/>
                    </a:ext>
                  </a:extLst>
                </a:gridCol>
                <a:gridCol w="3200400">
                  <a:extLst>
                    <a:ext uri="{9D8B030D-6E8A-4147-A177-3AD203B41FA5}">
                      <a16:colId xmlns:a16="http://schemas.microsoft.com/office/drawing/2014/main" val="646804220"/>
                    </a:ext>
                  </a:extLst>
                </a:gridCol>
              </a:tblGrid>
              <a:tr h="1036320">
                <a:tc gridSpan="2">
                  <a:txBody>
                    <a:bodyPr/>
                    <a:lstStyle/>
                    <a:p>
                      <a:pPr algn="ctr"/>
                      <a:r>
                        <a:rPr lang="en-IN" sz="3000" dirty="0"/>
                        <a:t>25 lacs for 05 years @ 8%</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1036320">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1036320">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27 lacs</a:t>
                      </a:r>
                    </a:p>
                  </a:txBody>
                  <a:tcPr anchor="ctr">
                    <a:solidFill>
                      <a:srgbClr val="06480A"/>
                    </a:solidFill>
                  </a:tcPr>
                </a:tc>
                <a:extLst>
                  <a:ext uri="{0D108BD9-81ED-4DB2-BD59-A6C34878D82A}">
                    <a16:rowId xmlns:a16="http://schemas.microsoft.com/office/drawing/2014/main" val="4066799062"/>
                  </a:ext>
                </a:extLst>
              </a:tr>
              <a:tr h="1036320">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31.49 lacs</a:t>
                      </a:r>
                    </a:p>
                  </a:txBody>
                  <a:tcPr anchor="ctr">
                    <a:solidFill>
                      <a:srgbClr val="06480A"/>
                    </a:solidFill>
                  </a:tcPr>
                </a:tc>
                <a:extLst>
                  <a:ext uri="{0D108BD9-81ED-4DB2-BD59-A6C34878D82A}">
                    <a16:rowId xmlns:a16="http://schemas.microsoft.com/office/drawing/2014/main" val="989724586"/>
                  </a:ext>
                </a:extLst>
              </a:tr>
              <a:tr h="1036320">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36.73 lacs</a:t>
                      </a:r>
                    </a:p>
                  </a:txBody>
                  <a:tcPr anchor="ctr">
                    <a:solidFill>
                      <a:srgbClr val="06480A"/>
                    </a:solidFill>
                  </a:tcPr>
                </a:tc>
                <a:extLst>
                  <a:ext uri="{0D108BD9-81ED-4DB2-BD59-A6C34878D82A}">
                    <a16:rowId xmlns:a16="http://schemas.microsoft.com/office/drawing/2014/main" val="3504655174"/>
                  </a:ext>
                </a:extLst>
              </a:tr>
            </a:tbl>
          </a:graphicData>
        </a:graphic>
      </p:graphicFrame>
      <p:sp>
        <p:nvSpPr>
          <p:cNvPr id="5" name="TextBox 4">
            <a:extLst>
              <a:ext uri="{FF2B5EF4-FFF2-40B4-BE49-F238E27FC236}">
                <a16:creationId xmlns:a16="http://schemas.microsoft.com/office/drawing/2014/main" id="{F39C469D-258D-612B-8675-0DC821801C8D}"/>
              </a:ext>
            </a:extLst>
          </p:cNvPr>
          <p:cNvSpPr txBox="1"/>
          <p:nvPr/>
        </p:nvSpPr>
        <p:spPr>
          <a:xfrm>
            <a:off x="1554923" y="8267700"/>
            <a:ext cx="8076577" cy="553998"/>
          </a:xfrm>
          <a:prstGeom prst="rect">
            <a:avLst/>
          </a:prstGeom>
          <a:noFill/>
        </p:spPr>
        <p:txBody>
          <a:bodyPr wrap="square" rtlCol="0">
            <a:spAutoFit/>
          </a:bodyPr>
          <a:lstStyle/>
          <a:p>
            <a:r>
              <a:rPr lang="en-IN" sz="3000" b="1" dirty="0">
                <a:solidFill>
                  <a:srgbClr val="C19635"/>
                </a:solidFill>
              </a:rPr>
              <a:t>Safe but limited wealth creation.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254000">
              <a:lnSpc>
                <a:spcPct val="100000"/>
              </a:lnSpc>
              <a:spcBef>
                <a:spcPts val="100"/>
              </a:spcBef>
            </a:pPr>
            <a:r>
              <a:rPr sz="4100" dirty="0">
                <a:solidFill>
                  <a:srgbClr val="E9BA3C"/>
                </a:solidFill>
              </a:rPr>
              <a:t>25</a:t>
            </a:r>
            <a:r>
              <a:rPr sz="4100" spc="-20" dirty="0">
                <a:solidFill>
                  <a:srgbClr val="E9BA3C"/>
                </a:solidFill>
              </a:rPr>
              <a:t> </a:t>
            </a:r>
            <a:r>
              <a:rPr sz="4100" dirty="0">
                <a:solidFill>
                  <a:srgbClr val="E9BA3C"/>
                </a:solidFill>
              </a:rPr>
              <a:t>Lacs</a:t>
            </a:r>
            <a:r>
              <a:rPr sz="4100" spc="-10" dirty="0">
                <a:solidFill>
                  <a:srgbClr val="E9BA3C"/>
                </a:solidFill>
              </a:rPr>
              <a:t> </a:t>
            </a:r>
            <a:r>
              <a:rPr sz="4100" dirty="0">
                <a:solidFill>
                  <a:srgbClr val="E9BA3C"/>
                </a:solidFill>
              </a:rPr>
              <a:t>for</a:t>
            </a:r>
            <a:r>
              <a:rPr sz="4100" spc="-10" dirty="0">
                <a:solidFill>
                  <a:srgbClr val="E9BA3C"/>
                </a:solidFill>
              </a:rPr>
              <a:t> </a:t>
            </a:r>
            <a:r>
              <a:rPr sz="4100" dirty="0">
                <a:solidFill>
                  <a:srgbClr val="E9BA3C"/>
                </a:solidFill>
              </a:rPr>
              <a:t>10</a:t>
            </a:r>
            <a:r>
              <a:rPr sz="4100" spc="-10" dirty="0">
                <a:solidFill>
                  <a:srgbClr val="E9BA3C"/>
                </a:solidFill>
              </a:rPr>
              <a:t> years</a:t>
            </a:r>
            <a:endParaRPr sz="4100"/>
          </a:p>
        </p:txBody>
      </p:sp>
      <p:sp>
        <p:nvSpPr>
          <p:cNvPr id="3" name="object 3"/>
          <p:cNvSpPr txBox="1"/>
          <p:nvPr/>
        </p:nvSpPr>
        <p:spPr>
          <a:xfrm>
            <a:off x="1609771" y="3054296"/>
            <a:ext cx="8990330" cy="3591560"/>
          </a:xfrm>
          <a:prstGeom prst="rect">
            <a:avLst/>
          </a:prstGeom>
        </p:spPr>
        <p:txBody>
          <a:bodyPr vert="horz" wrap="square" lIns="0" tIns="12700" rIns="0" bIns="0" rtlCol="0">
            <a:spAutoFit/>
          </a:bodyPr>
          <a:lstStyle/>
          <a:p>
            <a:pPr marL="12700">
              <a:lnSpc>
                <a:spcPts val="4040"/>
              </a:lnSpc>
              <a:spcBef>
                <a:spcPts val="100"/>
              </a:spcBef>
            </a:pPr>
            <a:r>
              <a:rPr sz="3400" b="1" dirty="0">
                <a:solidFill>
                  <a:srgbClr val="FFD479"/>
                </a:solidFill>
                <a:latin typeface="Trebuchet MS"/>
                <a:cs typeface="Trebuchet MS"/>
              </a:rPr>
              <a:t>WITH</a:t>
            </a:r>
            <a:r>
              <a:rPr sz="3400" b="1" spc="-5" dirty="0">
                <a:solidFill>
                  <a:srgbClr val="FFD479"/>
                </a:solidFill>
                <a:latin typeface="Trebuchet MS"/>
                <a:cs typeface="Trebuchet MS"/>
              </a:rPr>
              <a:t> </a:t>
            </a:r>
            <a:r>
              <a:rPr sz="3400" b="1" spc="-25" dirty="0">
                <a:solidFill>
                  <a:srgbClr val="FFD479"/>
                </a:solidFill>
                <a:latin typeface="Trebuchet MS"/>
                <a:cs typeface="Trebuchet MS"/>
              </a:rPr>
              <a:t>SWP</a:t>
            </a:r>
            <a:endParaRPr sz="3400">
              <a:latin typeface="Trebuchet MS"/>
              <a:cs typeface="Trebuchet MS"/>
            </a:endParaRPr>
          </a:p>
          <a:p>
            <a:pPr marL="12700" marR="2567305">
              <a:lnSpc>
                <a:spcPts val="4000"/>
              </a:lnSpc>
              <a:spcBef>
                <a:spcPts val="160"/>
              </a:spcBef>
            </a:pPr>
            <a:r>
              <a:rPr sz="3400" dirty="0">
                <a:solidFill>
                  <a:srgbClr val="FFFFFF"/>
                </a:solidFill>
                <a:latin typeface="Trebuchet MS"/>
                <a:cs typeface="Trebuchet MS"/>
              </a:rPr>
              <a:t>Monthly</a:t>
            </a:r>
            <a:r>
              <a:rPr sz="3400" spc="-85" dirty="0">
                <a:solidFill>
                  <a:srgbClr val="FFFFFF"/>
                </a:solidFill>
                <a:latin typeface="Trebuchet MS"/>
                <a:cs typeface="Trebuchet MS"/>
              </a:rPr>
              <a:t> </a:t>
            </a:r>
            <a:r>
              <a:rPr sz="3400" dirty="0">
                <a:solidFill>
                  <a:srgbClr val="FFFFFF"/>
                </a:solidFill>
                <a:latin typeface="Trebuchet MS"/>
                <a:cs typeface="Trebuchet MS"/>
              </a:rPr>
              <a:t>withdrawal=</a:t>
            </a:r>
            <a:r>
              <a:rPr sz="3400" spc="-85" dirty="0">
                <a:solidFill>
                  <a:srgbClr val="FFFFFF"/>
                </a:solidFill>
                <a:latin typeface="Trebuchet MS"/>
                <a:cs typeface="Trebuchet MS"/>
              </a:rPr>
              <a:t> </a:t>
            </a:r>
            <a:r>
              <a:rPr sz="3400" dirty="0">
                <a:solidFill>
                  <a:srgbClr val="FFFFFF"/>
                </a:solidFill>
                <a:latin typeface="Trebuchet MS"/>
                <a:cs typeface="Trebuchet MS"/>
              </a:rPr>
              <a:t>Rs</a:t>
            </a:r>
            <a:r>
              <a:rPr sz="3400" spc="-85" dirty="0">
                <a:solidFill>
                  <a:srgbClr val="FFFFFF"/>
                </a:solidFill>
                <a:latin typeface="Trebuchet MS"/>
                <a:cs typeface="Trebuchet MS"/>
              </a:rPr>
              <a:t> </a:t>
            </a:r>
            <a:r>
              <a:rPr sz="3400" spc="-10" dirty="0">
                <a:solidFill>
                  <a:srgbClr val="FFFFFF"/>
                </a:solidFill>
                <a:latin typeface="Trebuchet MS"/>
                <a:cs typeface="Trebuchet MS"/>
              </a:rPr>
              <a:t>12,500/-</a:t>
            </a:r>
            <a:r>
              <a:rPr sz="3400" spc="-65" dirty="0">
                <a:solidFill>
                  <a:srgbClr val="FFFFFF"/>
                </a:solidFill>
                <a:latin typeface="Trebuchet MS"/>
                <a:cs typeface="Trebuchet MS"/>
              </a:rPr>
              <a:t>Total</a:t>
            </a:r>
            <a:r>
              <a:rPr sz="3400" spc="-55" dirty="0">
                <a:solidFill>
                  <a:srgbClr val="FFFFFF"/>
                </a:solidFill>
                <a:latin typeface="Trebuchet MS"/>
                <a:cs typeface="Trebuchet MS"/>
              </a:rPr>
              <a:t> </a:t>
            </a:r>
            <a:r>
              <a:rPr sz="3400" dirty="0">
                <a:solidFill>
                  <a:srgbClr val="FFFFFF"/>
                </a:solidFill>
                <a:latin typeface="Trebuchet MS"/>
                <a:cs typeface="Trebuchet MS"/>
              </a:rPr>
              <a:t>in</a:t>
            </a:r>
            <a:r>
              <a:rPr sz="3400" spc="-55" dirty="0">
                <a:solidFill>
                  <a:srgbClr val="FFFFFF"/>
                </a:solidFill>
                <a:latin typeface="Trebuchet MS"/>
                <a:cs typeface="Trebuchet MS"/>
              </a:rPr>
              <a:t> </a:t>
            </a:r>
            <a:r>
              <a:rPr sz="3400" dirty="0">
                <a:solidFill>
                  <a:srgbClr val="FFFFFF"/>
                </a:solidFill>
                <a:latin typeface="Trebuchet MS"/>
                <a:cs typeface="Trebuchet MS"/>
              </a:rPr>
              <a:t>10</a:t>
            </a:r>
            <a:r>
              <a:rPr sz="3400" spc="-55" dirty="0">
                <a:solidFill>
                  <a:srgbClr val="FFFFFF"/>
                </a:solidFill>
                <a:latin typeface="Trebuchet MS"/>
                <a:cs typeface="Trebuchet MS"/>
              </a:rPr>
              <a:t> </a:t>
            </a:r>
            <a:r>
              <a:rPr sz="3400" dirty="0">
                <a:solidFill>
                  <a:srgbClr val="FFFFFF"/>
                </a:solidFill>
                <a:latin typeface="Trebuchet MS"/>
                <a:cs typeface="Trebuchet MS"/>
              </a:rPr>
              <a:t>years=</a:t>
            </a:r>
            <a:r>
              <a:rPr sz="3400" spc="-55" dirty="0">
                <a:solidFill>
                  <a:srgbClr val="FFFFFF"/>
                </a:solidFill>
                <a:latin typeface="Trebuchet MS"/>
                <a:cs typeface="Trebuchet MS"/>
              </a:rPr>
              <a:t> </a:t>
            </a:r>
            <a:r>
              <a:rPr sz="3400" dirty="0">
                <a:solidFill>
                  <a:srgbClr val="FFFFFF"/>
                </a:solidFill>
                <a:latin typeface="Trebuchet MS"/>
                <a:cs typeface="Trebuchet MS"/>
              </a:rPr>
              <a:t>Rs</a:t>
            </a:r>
            <a:r>
              <a:rPr sz="3400" spc="-50" dirty="0">
                <a:solidFill>
                  <a:srgbClr val="FFFFFF"/>
                </a:solidFill>
                <a:latin typeface="Trebuchet MS"/>
                <a:cs typeface="Trebuchet MS"/>
              </a:rPr>
              <a:t> </a:t>
            </a:r>
            <a:r>
              <a:rPr sz="3400" dirty="0">
                <a:solidFill>
                  <a:srgbClr val="FFFFFF"/>
                </a:solidFill>
                <a:latin typeface="Trebuchet MS"/>
                <a:cs typeface="Trebuchet MS"/>
              </a:rPr>
              <a:t>15</a:t>
            </a:r>
            <a:r>
              <a:rPr sz="3400" spc="-55" dirty="0">
                <a:solidFill>
                  <a:srgbClr val="FFFFFF"/>
                </a:solidFill>
                <a:latin typeface="Trebuchet MS"/>
                <a:cs typeface="Trebuchet MS"/>
              </a:rPr>
              <a:t> </a:t>
            </a:r>
            <a:r>
              <a:rPr sz="3400" spc="-20" dirty="0">
                <a:solidFill>
                  <a:srgbClr val="FFFFFF"/>
                </a:solidFill>
                <a:latin typeface="Trebuchet MS"/>
                <a:cs typeface="Trebuchet MS"/>
              </a:rPr>
              <a:t>lacs</a:t>
            </a:r>
            <a:endParaRPr sz="3400">
              <a:latin typeface="Trebuchet MS"/>
              <a:cs typeface="Trebuchet MS"/>
            </a:endParaRPr>
          </a:p>
          <a:p>
            <a:pPr marL="12700">
              <a:lnSpc>
                <a:spcPts val="3879"/>
              </a:lnSpc>
            </a:pPr>
            <a:r>
              <a:rPr sz="3400" spc="-10" dirty="0">
                <a:solidFill>
                  <a:srgbClr val="FFFFFF"/>
                </a:solidFill>
                <a:latin typeface="Trebuchet MS"/>
                <a:cs typeface="Trebuchet MS"/>
              </a:rPr>
              <a:t>Remaining</a:t>
            </a:r>
            <a:r>
              <a:rPr sz="3400" spc="-75" dirty="0">
                <a:solidFill>
                  <a:srgbClr val="FFFFFF"/>
                </a:solidFill>
                <a:latin typeface="Trebuchet MS"/>
                <a:cs typeface="Trebuchet MS"/>
              </a:rPr>
              <a:t> </a:t>
            </a:r>
            <a:r>
              <a:rPr sz="3400" dirty="0">
                <a:solidFill>
                  <a:srgbClr val="FFFFFF"/>
                </a:solidFill>
                <a:latin typeface="Trebuchet MS"/>
                <a:cs typeface="Trebuchet MS"/>
              </a:rPr>
              <a:t>corpus=</a:t>
            </a:r>
            <a:r>
              <a:rPr sz="3400" spc="-70" dirty="0">
                <a:solidFill>
                  <a:srgbClr val="FFFFFF"/>
                </a:solidFill>
                <a:latin typeface="Trebuchet MS"/>
                <a:cs typeface="Trebuchet MS"/>
              </a:rPr>
              <a:t> </a:t>
            </a:r>
            <a:r>
              <a:rPr sz="3400" dirty="0">
                <a:solidFill>
                  <a:srgbClr val="FFFFFF"/>
                </a:solidFill>
                <a:latin typeface="Trebuchet MS"/>
                <a:cs typeface="Trebuchet MS"/>
              </a:rPr>
              <a:t>Rs.</a:t>
            </a:r>
            <a:r>
              <a:rPr sz="3400" spc="-70" dirty="0">
                <a:solidFill>
                  <a:srgbClr val="FFFFFF"/>
                </a:solidFill>
                <a:latin typeface="Trebuchet MS"/>
                <a:cs typeface="Trebuchet MS"/>
              </a:rPr>
              <a:t> </a:t>
            </a:r>
            <a:r>
              <a:rPr sz="3400" spc="-25" dirty="0">
                <a:solidFill>
                  <a:srgbClr val="FFFFFF"/>
                </a:solidFill>
                <a:latin typeface="Trebuchet MS"/>
                <a:cs typeface="Trebuchet MS"/>
              </a:rPr>
              <a:t>42-</a:t>
            </a:r>
            <a:r>
              <a:rPr sz="3400" dirty="0">
                <a:solidFill>
                  <a:srgbClr val="FFFFFF"/>
                </a:solidFill>
                <a:latin typeface="Trebuchet MS"/>
                <a:cs typeface="Trebuchet MS"/>
              </a:rPr>
              <a:t>43</a:t>
            </a:r>
            <a:r>
              <a:rPr sz="3400" spc="-70" dirty="0">
                <a:solidFill>
                  <a:srgbClr val="FFFFFF"/>
                </a:solidFill>
                <a:latin typeface="Trebuchet MS"/>
                <a:cs typeface="Trebuchet MS"/>
              </a:rPr>
              <a:t> </a:t>
            </a:r>
            <a:r>
              <a:rPr sz="3400" dirty="0">
                <a:solidFill>
                  <a:srgbClr val="FFFFFF"/>
                </a:solidFill>
                <a:latin typeface="Trebuchet MS"/>
                <a:cs typeface="Trebuchet MS"/>
              </a:rPr>
              <a:t>lacs</a:t>
            </a:r>
            <a:r>
              <a:rPr sz="3400" spc="-70" dirty="0">
                <a:solidFill>
                  <a:srgbClr val="FFFFFF"/>
                </a:solidFill>
                <a:latin typeface="Trebuchet MS"/>
                <a:cs typeface="Trebuchet MS"/>
              </a:rPr>
              <a:t> </a:t>
            </a:r>
            <a:r>
              <a:rPr sz="3400" dirty="0">
                <a:solidFill>
                  <a:srgbClr val="FFFFFF"/>
                </a:solidFill>
                <a:latin typeface="Trebuchet MS"/>
                <a:cs typeface="Trebuchet MS"/>
              </a:rPr>
              <a:t>(~12%</a:t>
            </a:r>
            <a:r>
              <a:rPr sz="3400" spc="-70" dirty="0">
                <a:solidFill>
                  <a:srgbClr val="FFFFFF"/>
                </a:solidFill>
                <a:latin typeface="Trebuchet MS"/>
                <a:cs typeface="Trebuchet MS"/>
              </a:rPr>
              <a:t> </a:t>
            </a:r>
            <a:r>
              <a:rPr sz="3400" spc="-10" dirty="0">
                <a:solidFill>
                  <a:srgbClr val="FFFFFF"/>
                </a:solidFill>
                <a:latin typeface="Trebuchet MS"/>
                <a:cs typeface="Trebuchet MS"/>
              </a:rPr>
              <a:t>CAGR)</a:t>
            </a:r>
            <a:endParaRPr sz="3400">
              <a:latin typeface="Trebuchet MS"/>
              <a:cs typeface="Trebuchet MS"/>
            </a:endParaRPr>
          </a:p>
          <a:p>
            <a:pPr marL="12700">
              <a:lnSpc>
                <a:spcPts val="4040"/>
              </a:lnSpc>
              <a:spcBef>
                <a:spcPts val="3919"/>
              </a:spcBef>
            </a:pPr>
            <a:r>
              <a:rPr sz="3400" b="1" dirty="0">
                <a:solidFill>
                  <a:srgbClr val="FFD479"/>
                </a:solidFill>
                <a:latin typeface="Trebuchet MS"/>
                <a:cs typeface="Trebuchet MS"/>
              </a:rPr>
              <a:t>WITHOUT</a:t>
            </a:r>
            <a:r>
              <a:rPr sz="3400" b="1" spc="-85" dirty="0">
                <a:solidFill>
                  <a:srgbClr val="FFD479"/>
                </a:solidFill>
                <a:latin typeface="Trebuchet MS"/>
                <a:cs typeface="Trebuchet MS"/>
              </a:rPr>
              <a:t> </a:t>
            </a:r>
            <a:r>
              <a:rPr sz="3400" b="1" spc="-25" dirty="0">
                <a:solidFill>
                  <a:srgbClr val="FFD479"/>
                </a:solidFill>
                <a:latin typeface="Trebuchet MS"/>
                <a:cs typeface="Trebuchet MS"/>
              </a:rPr>
              <a:t>SWP</a:t>
            </a:r>
            <a:endParaRPr sz="3400">
              <a:latin typeface="Trebuchet MS"/>
              <a:cs typeface="Trebuchet MS"/>
            </a:endParaRPr>
          </a:p>
          <a:p>
            <a:pPr marL="12700">
              <a:lnSpc>
                <a:spcPts val="4040"/>
              </a:lnSpc>
            </a:pPr>
            <a:r>
              <a:rPr sz="3400" spc="-65" dirty="0">
                <a:solidFill>
                  <a:srgbClr val="FFFFFF"/>
                </a:solidFill>
                <a:latin typeface="Trebuchet MS"/>
                <a:cs typeface="Trebuchet MS"/>
              </a:rPr>
              <a:t>Total</a:t>
            </a:r>
            <a:r>
              <a:rPr sz="3400" spc="-55" dirty="0">
                <a:solidFill>
                  <a:srgbClr val="FFFFFF"/>
                </a:solidFill>
                <a:latin typeface="Trebuchet MS"/>
                <a:cs typeface="Trebuchet MS"/>
              </a:rPr>
              <a:t> </a:t>
            </a:r>
            <a:r>
              <a:rPr sz="3400" dirty="0">
                <a:solidFill>
                  <a:srgbClr val="FFFFFF"/>
                </a:solidFill>
                <a:latin typeface="Trebuchet MS"/>
                <a:cs typeface="Trebuchet MS"/>
              </a:rPr>
              <a:t>corpus</a:t>
            </a:r>
            <a:r>
              <a:rPr sz="3400" spc="-55" dirty="0">
                <a:solidFill>
                  <a:srgbClr val="FFFFFF"/>
                </a:solidFill>
                <a:latin typeface="Trebuchet MS"/>
                <a:cs typeface="Trebuchet MS"/>
              </a:rPr>
              <a:t> </a:t>
            </a:r>
            <a:r>
              <a:rPr sz="3400" dirty="0">
                <a:solidFill>
                  <a:srgbClr val="FFFFFF"/>
                </a:solidFill>
                <a:latin typeface="Trebuchet MS"/>
                <a:cs typeface="Trebuchet MS"/>
              </a:rPr>
              <a:t>=</a:t>
            </a:r>
            <a:r>
              <a:rPr sz="3400" spc="-50" dirty="0">
                <a:solidFill>
                  <a:srgbClr val="FFFFFF"/>
                </a:solidFill>
                <a:latin typeface="Trebuchet MS"/>
                <a:cs typeface="Trebuchet MS"/>
              </a:rPr>
              <a:t> </a:t>
            </a:r>
            <a:r>
              <a:rPr sz="3400" dirty="0">
                <a:solidFill>
                  <a:srgbClr val="FFFFFF"/>
                </a:solidFill>
                <a:latin typeface="Trebuchet MS"/>
                <a:cs typeface="Trebuchet MS"/>
              </a:rPr>
              <a:t>Rs.</a:t>
            </a:r>
            <a:r>
              <a:rPr sz="3400" spc="-55" dirty="0">
                <a:solidFill>
                  <a:srgbClr val="FFFFFF"/>
                </a:solidFill>
                <a:latin typeface="Trebuchet MS"/>
                <a:cs typeface="Trebuchet MS"/>
              </a:rPr>
              <a:t>  </a:t>
            </a:r>
            <a:r>
              <a:rPr sz="3400" spc="-25" dirty="0">
                <a:solidFill>
                  <a:srgbClr val="FFFFFF"/>
                </a:solidFill>
                <a:latin typeface="Trebuchet MS"/>
                <a:cs typeface="Trebuchet MS"/>
              </a:rPr>
              <a:t>75-</a:t>
            </a:r>
            <a:r>
              <a:rPr sz="3400" dirty="0">
                <a:solidFill>
                  <a:srgbClr val="FFFFFF"/>
                </a:solidFill>
                <a:latin typeface="Trebuchet MS"/>
                <a:cs typeface="Trebuchet MS"/>
              </a:rPr>
              <a:t>77</a:t>
            </a:r>
            <a:r>
              <a:rPr sz="3400" spc="-50" dirty="0">
                <a:solidFill>
                  <a:srgbClr val="FFFFFF"/>
                </a:solidFill>
                <a:latin typeface="Trebuchet MS"/>
                <a:cs typeface="Trebuchet MS"/>
              </a:rPr>
              <a:t> </a:t>
            </a:r>
            <a:r>
              <a:rPr sz="3400" dirty="0">
                <a:solidFill>
                  <a:srgbClr val="FFFFFF"/>
                </a:solidFill>
                <a:latin typeface="Trebuchet MS"/>
                <a:cs typeface="Trebuchet MS"/>
              </a:rPr>
              <a:t>lacs</a:t>
            </a:r>
            <a:r>
              <a:rPr sz="3400" spc="-55" dirty="0">
                <a:solidFill>
                  <a:srgbClr val="FFFFFF"/>
                </a:solidFill>
                <a:latin typeface="Trebuchet MS"/>
                <a:cs typeface="Trebuchet MS"/>
              </a:rPr>
              <a:t> </a:t>
            </a:r>
            <a:r>
              <a:rPr sz="3400" dirty="0">
                <a:solidFill>
                  <a:srgbClr val="FFFFFF"/>
                </a:solidFill>
                <a:latin typeface="Trebuchet MS"/>
                <a:cs typeface="Trebuchet MS"/>
              </a:rPr>
              <a:t>(~12%</a:t>
            </a:r>
            <a:r>
              <a:rPr sz="3400" spc="-55" dirty="0">
                <a:solidFill>
                  <a:srgbClr val="FFFFFF"/>
                </a:solidFill>
                <a:latin typeface="Trebuchet MS"/>
                <a:cs typeface="Trebuchet MS"/>
              </a:rPr>
              <a:t> </a:t>
            </a:r>
            <a:r>
              <a:rPr sz="3400" spc="-10" dirty="0">
                <a:solidFill>
                  <a:srgbClr val="FFFFFF"/>
                </a:solidFill>
                <a:latin typeface="Trebuchet MS"/>
                <a:cs typeface="Trebuchet MS"/>
              </a:rPr>
              <a:t>CAGR)</a:t>
            </a:r>
            <a:endParaRPr sz="3400">
              <a:latin typeface="Trebuchet MS"/>
              <a:cs typeface="Trebuchet MS"/>
            </a:endParaRPr>
          </a:p>
        </p:txBody>
      </p:sp>
      <p:graphicFrame>
        <p:nvGraphicFramePr>
          <p:cNvPr id="4" name="Table 3">
            <a:extLst>
              <a:ext uri="{FF2B5EF4-FFF2-40B4-BE49-F238E27FC236}">
                <a16:creationId xmlns:a16="http://schemas.microsoft.com/office/drawing/2014/main" id="{B086111C-A660-144C-D6A8-FC0822E13980}"/>
              </a:ext>
            </a:extLst>
          </p:cNvPr>
          <p:cNvGraphicFramePr>
            <a:graphicFrameLocks noGrp="1"/>
          </p:cNvGraphicFramePr>
          <p:nvPr>
            <p:extLst>
              <p:ext uri="{D42A27DB-BD31-4B8C-83A1-F6EECF244321}">
                <p14:modId xmlns:p14="http://schemas.microsoft.com/office/powerpoint/2010/main" val="1410619649"/>
              </p:ext>
            </p:extLst>
          </p:nvPr>
        </p:nvGraphicFramePr>
        <p:xfrm>
          <a:off x="11658600" y="2247900"/>
          <a:ext cx="6248400" cy="4648203"/>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885219589"/>
                    </a:ext>
                  </a:extLst>
                </a:gridCol>
                <a:gridCol w="3124200">
                  <a:extLst>
                    <a:ext uri="{9D8B030D-6E8A-4147-A177-3AD203B41FA5}">
                      <a16:colId xmlns:a16="http://schemas.microsoft.com/office/drawing/2014/main" val="646804220"/>
                    </a:ext>
                  </a:extLst>
                </a:gridCol>
              </a:tblGrid>
              <a:tr h="664029">
                <a:tc gridSpan="2">
                  <a:txBody>
                    <a:bodyPr/>
                    <a:lstStyle/>
                    <a:p>
                      <a:pPr algn="ctr"/>
                      <a:r>
                        <a:rPr lang="en-IN" sz="3000" dirty="0"/>
                        <a:t>25 lacs for 10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664029">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664029">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28 lacs</a:t>
                      </a:r>
                    </a:p>
                  </a:txBody>
                  <a:tcPr anchor="ctr">
                    <a:solidFill>
                      <a:srgbClr val="06480A"/>
                    </a:solidFill>
                  </a:tcPr>
                </a:tc>
                <a:extLst>
                  <a:ext uri="{0D108BD9-81ED-4DB2-BD59-A6C34878D82A}">
                    <a16:rowId xmlns:a16="http://schemas.microsoft.com/office/drawing/2014/main" val="4066799062"/>
                  </a:ext>
                </a:extLst>
              </a:tr>
              <a:tr h="664029">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35.12 lacs</a:t>
                      </a:r>
                    </a:p>
                  </a:txBody>
                  <a:tcPr anchor="ctr">
                    <a:solidFill>
                      <a:srgbClr val="06480A"/>
                    </a:solidFill>
                  </a:tcPr>
                </a:tc>
                <a:extLst>
                  <a:ext uri="{0D108BD9-81ED-4DB2-BD59-A6C34878D82A}">
                    <a16:rowId xmlns:a16="http://schemas.microsoft.com/office/drawing/2014/main" val="989724586"/>
                  </a:ext>
                </a:extLst>
              </a:tr>
              <a:tr h="664029">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44.05 lacs</a:t>
                      </a:r>
                    </a:p>
                  </a:txBody>
                  <a:tcPr anchor="ctr">
                    <a:solidFill>
                      <a:srgbClr val="06480A"/>
                    </a:solidFill>
                  </a:tcPr>
                </a:tc>
                <a:extLst>
                  <a:ext uri="{0D108BD9-81ED-4DB2-BD59-A6C34878D82A}">
                    <a16:rowId xmlns:a16="http://schemas.microsoft.com/office/drawing/2014/main" val="3504655174"/>
                  </a:ext>
                </a:extLst>
              </a:tr>
              <a:tr h="664029">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61.99 lacs</a:t>
                      </a:r>
                    </a:p>
                  </a:txBody>
                  <a:tcPr anchor="ctr">
                    <a:solidFill>
                      <a:srgbClr val="06480A"/>
                    </a:solidFill>
                  </a:tcPr>
                </a:tc>
                <a:extLst>
                  <a:ext uri="{0D108BD9-81ED-4DB2-BD59-A6C34878D82A}">
                    <a16:rowId xmlns:a16="http://schemas.microsoft.com/office/drawing/2014/main" val="720983064"/>
                  </a:ext>
                </a:extLst>
              </a:tr>
              <a:tr h="664029">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77.64 lacs</a:t>
                      </a:r>
                    </a:p>
                  </a:txBody>
                  <a:tcPr anchor="ctr">
                    <a:solidFill>
                      <a:srgbClr val="06480A"/>
                    </a:solidFill>
                  </a:tcPr>
                </a:tc>
                <a:extLst>
                  <a:ext uri="{0D108BD9-81ED-4DB2-BD59-A6C34878D82A}">
                    <a16:rowId xmlns:a16="http://schemas.microsoft.com/office/drawing/2014/main" val="1346188120"/>
                  </a:ext>
                </a:extLst>
              </a:tr>
            </a:tbl>
          </a:graphicData>
        </a:graphic>
      </p:graphicFrame>
      <p:sp>
        <p:nvSpPr>
          <p:cNvPr id="5" name="TextBox 4">
            <a:extLst>
              <a:ext uri="{FF2B5EF4-FFF2-40B4-BE49-F238E27FC236}">
                <a16:creationId xmlns:a16="http://schemas.microsoft.com/office/drawing/2014/main" id="{7055A870-0EF8-5F5E-021B-621BD4ED77AC}"/>
              </a:ext>
            </a:extLst>
          </p:cNvPr>
          <p:cNvSpPr txBox="1"/>
          <p:nvPr/>
        </p:nvSpPr>
        <p:spPr>
          <a:xfrm>
            <a:off x="1609771" y="7353300"/>
            <a:ext cx="8990330" cy="553998"/>
          </a:xfrm>
          <a:prstGeom prst="rect">
            <a:avLst/>
          </a:prstGeom>
          <a:noFill/>
        </p:spPr>
        <p:txBody>
          <a:bodyPr wrap="square" rtlCol="0">
            <a:spAutoFit/>
          </a:bodyPr>
          <a:lstStyle/>
          <a:p>
            <a:r>
              <a:rPr lang="en-IN" sz="3000" b="1" dirty="0">
                <a:solidFill>
                  <a:srgbClr val="C19635"/>
                </a:solidFill>
              </a:rPr>
              <a:t>Here Compounding Begins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4604" rIns="0" bIns="0" rtlCol="0">
            <a:spAutoFit/>
          </a:bodyPr>
          <a:lstStyle/>
          <a:p>
            <a:pPr marL="85090">
              <a:lnSpc>
                <a:spcPct val="100000"/>
              </a:lnSpc>
              <a:spcBef>
                <a:spcPts val="114"/>
              </a:spcBef>
            </a:pPr>
            <a:r>
              <a:rPr dirty="0"/>
              <a:t>25</a:t>
            </a:r>
            <a:r>
              <a:rPr spc="-5" dirty="0"/>
              <a:t> </a:t>
            </a:r>
            <a:r>
              <a:rPr dirty="0"/>
              <a:t>lacs</a:t>
            </a:r>
            <a:r>
              <a:rPr spc="-5" dirty="0"/>
              <a:t> </a:t>
            </a:r>
            <a:r>
              <a:rPr dirty="0"/>
              <a:t>for</a:t>
            </a:r>
            <a:r>
              <a:rPr spc="-5" dirty="0"/>
              <a:t> </a:t>
            </a:r>
            <a:r>
              <a:rPr dirty="0"/>
              <a:t>15</a:t>
            </a:r>
            <a:r>
              <a:rPr spc="-5" dirty="0"/>
              <a:t> </a:t>
            </a:r>
            <a:r>
              <a:rPr spc="-10" dirty="0"/>
              <a:t>years</a:t>
            </a:r>
          </a:p>
        </p:txBody>
      </p:sp>
      <p:sp>
        <p:nvSpPr>
          <p:cNvPr id="3" name="object 3"/>
          <p:cNvSpPr txBox="1">
            <a:spLocks noGrp="1"/>
          </p:cNvSpPr>
          <p:nvPr>
            <p:ph type="body" idx="1"/>
          </p:nvPr>
        </p:nvSpPr>
        <p:spPr>
          <a:xfrm>
            <a:off x="1409881" y="2877391"/>
            <a:ext cx="10309225" cy="5840977"/>
          </a:xfrm>
          <a:prstGeom prst="rect">
            <a:avLst/>
          </a:prstGeom>
        </p:spPr>
        <p:txBody>
          <a:bodyPr vert="horz" wrap="square" lIns="0" tIns="209188" rIns="0" bIns="0" rtlCol="0">
            <a:spAutoFit/>
          </a:bodyPr>
          <a:lstStyle/>
          <a:p>
            <a:pPr marL="67945">
              <a:lnSpc>
                <a:spcPts val="4040"/>
              </a:lnSpc>
              <a:spcBef>
                <a:spcPts val="100"/>
              </a:spcBef>
            </a:pPr>
            <a:r>
              <a:rPr dirty="0"/>
              <a:t>WITH</a:t>
            </a:r>
            <a:r>
              <a:rPr spc="-5" dirty="0"/>
              <a:t> </a:t>
            </a:r>
            <a:r>
              <a:rPr spc="-25" dirty="0"/>
              <a:t>SWP</a:t>
            </a:r>
          </a:p>
          <a:p>
            <a:pPr marL="67945">
              <a:lnSpc>
                <a:spcPts val="4000"/>
              </a:lnSpc>
            </a:pPr>
            <a:r>
              <a:rPr b="0" dirty="0">
                <a:solidFill>
                  <a:srgbClr val="FFFFFF"/>
                </a:solidFill>
                <a:latin typeface="Trebuchet MS"/>
                <a:cs typeface="Trebuchet MS"/>
              </a:rPr>
              <a:t>Monthly</a:t>
            </a:r>
            <a:r>
              <a:rPr b="0" spc="-125" dirty="0">
                <a:solidFill>
                  <a:srgbClr val="FFFFFF"/>
                </a:solidFill>
                <a:latin typeface="Trebuchet MS"/>
                <a:cs typeface="Trebuchet MS"/>
              </a:rPr>
              <a:t> </a:t>
            </a:r>
            <a:r>
              <a:rPr b="0" dirty="0">
                <a:solidFill>
                  <a:srgbClr val="FFFFFF"/>
                </a:solidFill>
                <a:latin typeface="Trebuchet MS"/>
                <a:cs typeface="Trebuchet MS"/>
              </a:rPr>
              <a:t>income=</a:t>
            </a:r>
            <a:r>
              <a:rPr b="0" spc="-125" dirty="0">
                <a:solidFill>
                  <a:srgbClr val="FFFFFF"/>
                </a:solidFill>
                <a:latin typeface="Trebuchet MS"/>
                <a:cs typeface="Trebuchet MS"/>
              </a:rPr>
              <a:t> </a:t>
            </a:r>
            <a:r>
              <a:rPr b="0" spc="-10" dirty="0">
                <a:solidFill>
                  <a:srgbClr val="FFFFFF"/>
                </a:solidFill>
                <a:latin typeface="Trebuchet MS"/>
                <a:cs typeface="Trebuchet MS"/>
              </a:rPr>
              <a:t>12,500/-</a:t>
            </a:r>
          </a:p>
          <a:p>
            <a:pPr marL="67945">
              <a:lnSpc>
                <a:spcPts val="4000"/>
              </a:lnSpc>
            </a:pPr>
            <a:r>
              <a:rPr b="0" spc="-65" dirty="0">
                <a:solidFill>
                  <a:srgbClr val="FFFFFF"/>
                </a:solidFill>
                <a:latin typeface="Trebuchet MS"/>
                <a:cs typeface="Trebuchet MS"/>
              </a:rPr>
              <a:t>Total</a:t>
            </a:r>
            <a:r>
              <a:rPr b="0" spc="-105" dirty="0">
                <a:solidFill>
                  <a:srgbClr val="FFFFFF"/>
                </a:solidFill>
                <a:latin typeface="Trebuchet MS"/>
                <a:cs typeface="Trebuchet MS"/>
              </a:rPr>
              <a:t> </a:t>
            </a:r>
            <a:r>
              <a:rPr b="0" dirty="0">
                <a:solidFill>
                  <a:srgbClr val="FFFFFF"/>
                </a:solidFill>
                <a:latin typeface="Trebuchet MS"/>
                <a:cs typeface="Trebuchet MS"/>
              </a:rPr>
              <a:t>withdrawal=</a:t>
            </a:r>
            <a:r>
              <a:rPr b="0" spc="-105" dirty="0">
                <a:solidFill>
                  <a:srgbClr val="FFFFFF"/>
                </a:solidFill>
                <a:latin typeface="Trebuchet MS"/>
                <a:cs typeface="Trebuchet MS"/>
              </a:rPr>
              <a:t> </a:t>
            </a:r>
            <a:r>
              <a:rPr b="0" dirty="0">
                <a:solidFill>
                  <a:srgbClr val="FFFFFF"/>
                </a:solidFill>
                <a:latin typeface="Trebuchet MS"/>
                <a:cs typeface="Trebuchet MS"/>
              </a:rPr>
              <a:t>Rs.</a:t>
            </a:r>
            <a:r>
              <a:rPr b="0" spc="-105" dirty="0">
                <a:solidFill>
                  <a:srgbClr val="FFFFFF"/>
                </a:solidFill>
                <a:latin typeface="Trebuchet MS"/>
                <a:cs typeface="Trebuchet MS"/>
              </a:rPr>
              <a:t> </a:t>
            </a:r>
            <a:r>
              <a:rPr b="0" dirty="0">
                <a:solidFill>
                  <a:srgbClr val="FFFFFF"/>
                </a:solidFill>
                <a:latin typeface="Trebuchet MS"/>
                <a:cs typeface="Trebuchet MS"/>
              </a:rPr>
              <a:t>22.50</a:t>
            </a:r>
            <a:r>
              <a:rPr b="0" spc="-105" dirty="0">
                <a:solidFill>
                  <a:srgbClr val="FFFFFF"/>
                </a:solidFill>
                <a:latin typeface="Trebuchet MS"/>
                <a:cs typeface="Trebuchet MS"/>
              </a:rPr>
              <a:t> </a:t>
            </a:r>
            <a:r>
              <a:rPr b="0" spc="-20" dirty="0">
                <a:solidFill>
                  <a:srgbClr val="FFFFFF"/>
                </a:solidFill>
                <a:latin typeface="Trebuchet MS"/>
                <a:cs typeface="Trebuchet MS"/>
              </a:rPr>
              <a:t>lacs</a:t>
            </a:r>
          </a:p>
          <a:p>
            <a:pPr marL="67945">
              <a:lnSpc>
                <a:spcPts val="4040"/>
              </a:lnSpc>
            </a:pPr>
            <a:r>
              <a:rPr b="0" spc="-10" dirty="0">
                <a:solidFill>
                  <a:srgbClr val="FFFFFF"/>
                </a:solidFill>
                <a:latin typeface="Trebuchet MS"/>
                <a:cs typeface="Trebuchet MS"/>
              </a:rPr>
              <a:t>Remaining</a:t>
            </a:r>
            <a:r>
              <a:rPr b="0" spc="-85" dirty="0">
                <a:solidFill>
                  <a:srgbClr val="FFFFFF"/>
                </a:solidFill>
                <a:latin typeface="Trebuchet MS"/>
                <a:cs typeface="Trebuchet MS"/>
              </a:rPr>
              <a:t> </a:t>
            </a:r>
            <a:r>
              <a:rPr b="0" dirty="0">
                <a:solidFill>
                  <a:srgbClr val="FFFFFF"/>
                </a:solidFill>
                <a:latin typeface="Trebuchet MS"/>
                <a:cs typeface="Trebuchet MS"/>
              </a:rPr>
              <a:t>corpus=</a:t>
            </a:r>
            <a:r>
              <a:rPr b="0" spc="-85" dirty="0">
                <a:solidFill>
                  <a:srgbClr val="FFFFFF"/>
                </a:solidFill>
                <a:latin typeface="Trebuchet MS"/>
                <a:cs typeface="Trebuchet MS"/>
              </a:rPr>
              <a:t> </a:t>
            </a:r>
            <a:r>
              <a:rPr b="0" dirty="0">
                <a:solidFill>
                  <a:srgbClr val="FFFFFF"/>
                </a:solidFill>
                <a:latin typeface="Trebuchet MS"/>
                <a:cs typeface="Trebuchet MS"/>
              </a:rPr>
              <a:t>Rs.</a:t>
            </a:r>
            <a:r>
              <a:rPr b="0" spc="-85" dirty="0">
                <a:solidFill>
                  <a:srgbClr val="FFFFFF"/>
                </a:solidFill>
                <a:latin typeface="Trebuchet MS"/>
                <a:cs typeface="Trebuchet MS"/>
              </a:rPr>
              <a:t> </a:t>
            </a:r>
            <a:r>
              <a:rPr b="0" spc="-25" dirty="0">
                <a:solidFill>
                  <a:srgbClr val="FFFFFF"/>
                </a:solidFill>
                <a:latin typeface="Trebuchet MS"/>
                <a:cs typeface="Trebuchet MS"/>
              </a:rPr>
              <a:t>60-</a:t>
            </a:r>
            <a:r>
              <a:rPr b="0" dirty="0">
                <a:solidFill>
                  <a:srgbClr val="FFFFFF"/>
                </a:solidFill>
                <a:latin typeface="Trebuchet MS"/>
                <a:cs typeface="Trebuchet MS"/>
              </a:rPr>
              <a:t>62</a:t>
            </a:r>
            <a:r>
              <a:rPr b="0" spc="-85" dirty="0">
                <a:solidFill>
                  <a:srgbClr val="FFFFFF"/>
                </a:solidFill>
                <a:latin typeface="Trebuchet MS"/>
                <a:cs typeface="Trebuchet MS"/>
              </a:rPr>
              <a:t> </a:t>
            </a:r>
            <a:r>
              <a:rPr b="0" dirty="0">
                <a:solidFill>
                  <a:srgbClr val="FFFFFF"/>
                </a:solidFill>
                <a:latin typeface="Trebuchet MS"/>
                <a:cs typeface="Trebuchet MS"/>
              </a:rPr>
              <a:t>lacs(~12%</a:t>
            </a:r>
            <a:r>
              <a:rPr b="0" spc="-85" dirty="0">
                <a:solidFill>
                  <a:srgbClr val="FFFFFF"/>
                </a:solidFill>
                <a:latin typeface="Trebuchet MS"/>
                <a:cs typeface="Trebuchet MS"/>
              </a:rPr>
              <a:t> </a:t>
            </a:r>
            <a:r>
              <a:rPr b="0" spc="-10" dirty="0">
                <a:solidFill>
                  <a:srgbClr val="FFFFFF"/>
                </a:solidFill>
                <a:latin typeface="Trebuchet MS"/>
                <a:cs typeface="Trebuchet MS"/>
              </a:rPr>
              <a:t>CAGR)</a:t>
            </a:r>
          </a:p>
          <a:p>
            <a:pPr marL="67945">
              <a:lnSpc>
                <a:spcPts val="4040"/>
              </a:lnSpc>
              <a:spcBef>
                <a:spcPts val="3919"/>
              </a:spcBef>
            </a:pPr>
            <a:r>
              <a:rPr dirty="0"/>
              <a:t>WITHOUT</a:t>
            </a:r>
            <a:r>
              <a:rPr spc="-85" dirty="0"/>
              <a:t> </a:t>
            </a:r>
            <a:r>
              <a:rPr spc="-25" dirty="0"/>
              <a:t>SWP</a:t>
            </a:r>
          </a:p>
          <a:p>
            <a:pPr marL="67945">
              <a:lnSpc>
                <a:spcPts val="4040"/>
              </a:lnSpc>
            </a:pPr>
            <a:r>
              <a:rPr b="0" spc="-65" dirty="0">
                <a:solidFill>
                  <a:srgbClr val="FFFFFF"/>
                </a:solidFill>
                <a:latin typeface="Trebuchet MS"/>
                <a:cs typeface="Trebuchet MS"/>
              </a:rPr>
              <a:t>Total </a:t>
            </a:r>
            <a:r>
              <a:rPr b="0" dirty="0">
                <a:solidFill>
                  <a:srgbClr val="FFFFFF"/>
                </a:solidFill>
                <a:latin typeface="Trebuchet MS"/>
                <a:cs typeface="Trebuchet MS"/>
              </a:rPr>
              <a:t>corpus=</a:t>
            </a:r>
            <a:r>
              <a:rPr b="0" spc="-65" dirty="0">
                <a:solidFill>
                  <a:srgbClr val="FFFFFF"/>
                </a:solidFill>
                <a:latin typeface="Trebuchet MS"/>
                <a:cs typeface="Trebuchet MS"/>
              </a:rPr>
              <a:t> </a:t>
            </a:r>
            <a:r>
              <a:rPr b="0" dirty="0">
                <a:solidFill>
                  <a:srgbClr val="FFFFFF"/>
                </a:solidFill>
                <a:latin typeface="Trebuchet MS"/>
                <a:cs typeface="Trebuchet MS"/>
              </a:rPr>
              <a:t>Rs.</a:t>
            </a:r>
            <a:r>
              <a:rPr b="0" spc="-60" dirty="0">
                <a:solidFill>
                  <a:srgbClr val="FFFFFF"/>
                </a:solidFill>
                <a:latin typeface="Trebuchet MS"/>
                <a:cs typeface="Trebuchet MS"/>
              </a:rPr>
              <a:t> </a:t>
            </a:r>
            <a:r>
              <a:rPr b="0" dirty="0">
                <a:solidFill>
                  <a:srgbClr val="FFFFFF"/>
                </a:solidFill>
                <a:latin typeface="Trebuchet MS"/>
                <a:cs typeface="Trebuchet MS"/>
              </a:rPr>
              <a:t>1.3</a:t>
            </a:r>
            <a:r>
              <a:rPr b="0" spc="-65" dirty="0">
                <a:solidFill>
                  <a:srgbClr val="FFFFFF"/>
                </a:solidFill>
                <a:latin typeface="Trebuchet MS"/>
                <a:cs typeface="Trebuchet MS"/>
              </a:rPr>
              <a:t> </a:t>
            </a:r>
            <a:r>
              <a:rPr b="0" dirty="0">
                <a:solidFill>
                  <a:srgbClr val="FFFFFF"/>
                </a:solidFill>
                <a:latin typeface="Trebuchet MS"/>
                <a:cs typeface="Trebuchet MS"/>
              </a:rPr>
              <a:t>-</a:t>
            </a:r>
            <a:r>
              <a:rPr b="0" spc="-65" dirty="0">
                <a:solidFill>
                  <a:srgbClr val="FFFFFF"/>
                </a:solidFill>
                <a:latin typeface="Trebuchet MS"/>
                <a:cs typeface="Trebuchet MS"/>
              </a:rPr>
              <a:t> </a:t>
            </a:r>
            <a:r>
              <a:rPr b="0" dirty="0">
                <a:solidFill>
                  <a:srgbClr val="FFFFFF"/>
                </a:solidFill>
                <a:latin typeface="Trebuchet MS"/>
                <a:cs typeface="Trebuchet MS"/>
              </a:rPr>
              <a:t>1.4</a:t>
            </a:r>
            <a:r>
              <a:rPr b="0" spc="-60" dirty="0">
                <a:solidFill>
                  <a:srgbClr val="FFFFFF"/>
                </a:solidFill>
                <a:latin typeface="Trebuchet MS"/>
                <a:cs typeface="Trebuchet MS"/>
              </a:rPr>
              <a:t> </a:t>
            </a:r>
            <a:r>
              <a:rPr b="0" dirty="0">
                <a:solidFill>
                  <a:srgbClr val="FFFFFF"/>
                </a:solidFill>
                <a:latin typeface="Trebuchet MS"/>
                <a:cs typeface="Trebuchet MS"/>
              </a:rPr>
              <a:t>CR</a:t>
            </a:r>
            <a:r>
              <a:rPr b="0" spc="-65" dirty="0">
                <a:solidFill>
                  <a:srgbClr val="FFFFFF"/>
                </a:solidFill>
                <a:latin typeface="Trebuchet MS"/>
                <a:cs typeface="Trebuchet MS"/>
              </a:rPr>
              <a:t> </a:t>
            </a:r>
            <a:r>
              <a:rPr b="0" dirty="0">
                <a:solidFill>
                  <a:srgbClr val="FFFFFF"/>
                </a:solidFill>
                <a:latin typeface="Trebuchet MS"/>
                <a:cs typeface="Trebuchet MS"/>
              </a:rPr>
              <a:t>(~12%</a:t>
            </a:r>
            <a:r>
              <a:rPr b="0" spc="-65" dirty="0">
                <a:solidFill>
                  <a:srgbClr val="FFFFFF"/>
                </a:solidFill>
                <a:latin typeface="Trebuchet MS"/>
                <a:cs typeface="Trebuchet MS"/>
              </a:rPr>
              <a:t> </a:t>
            </a:r>
            <a:r>
              <a:rPr b="0" spc="-10" dirty="0">
                <a:solidFill>
                  <a:srgbClr val="FFFFFF"/>
                </a:solidFill>
                <a:latin typeface="Trebuchet MS"/>
                <a:cs typeface="Trebuchet MS"/>
              </a:rPr>
              <a:t>CAGR)</a:t>
            </a:r>
            <a:endParaRPr lang="en-IN" b="0" spc="-10" dirty="0">
              <a:solidFill>
                <a:srgbClr val="FFFFFF"/>
              </a:solidFill>
              <a:latin typeface="Trebuchet MS"/>
              <a:cs typeface="Trebuchet MS"/>
            </a:endParaRPr>
          </a:p>
          <a:p>
            <a:pPr marL="67945">
              <a:lnSpc>
                <a:spcPts val="4040"/>
              </a:lnSpc>
            </a:pPr>
            <a:endParaRPr lang="en-IN" b="0" spc="-10" dirty="0">
              <a:solidFill>
                <a:srgbClr val="FFFFFF"/>
              </a:solidFill>
            </a:endParaRPr>
          </a:p>
          <a:p>
            <a:pPr marL="67945">
              <a:lnSpc>
                <a:spcPts val="4040"/>
              </a:lnSpc>
            </a:pPr>
            <a:endParaRPr lang="en-IN" b="0" spc="-10" dirty="0">
              <a:solidFill>
                <a:srgbClr val="FFFFFF"/>
              </a:solidFill>
              <a:latin typeface="Trebuchet MS"/>
              <a:cs typeface="Trebuchet MS"/>
            </a:endParaRPr>
          </a:p>
          <a:p>
            <a:pPr marL="67945">
              <a:lnSpc>
                <a:spcPts val="4040"/>
              </a:lnSpc>
            </a:pPr>
            <a:endParaRPr lang="en-IN" b="0" spc="-10" dirty="0">
              <a:solidFill>
                <a:srgbClr val="FFFFFF"/>
              </a:solidFill>
              <a:latin typeface="Trebuchet MS"/>
              <a:cs typeface="Trebuchet MS"/>
            </a:endParaRPr>
          </a:p>
          <a:p>
            <a:pPr marL="67945">
              <a:lnSpc>
                <a:spcPts val="4040"/>
              </a:lnSpc>
            </a:pPr>
            <a:r>
              <a:rPr lang="en-IN" spc="-10" dirty="0">
                <a:solidFill>
                  <a:srgbClr val="C19635"/>
                </a:solidFill>
              </a:rPr>
              <a:t>Wealth Multiplies Significantly</a:t>
            </a:r>
          </a:p>
        </p:txBody>
      </p:sp>
      <p:graphicFrame>
        <p:nvGraphicFramePr>
          <p:cNvPr id="4" name="Table 3">
            <a:extLst>
              <a:ext uri="{FF2B5EF4-FFF2-40B4-BE49-F238E27FC236}">
                <a16:creationId xmlns:a16="http://schemas.microsoft.com/office/drawing/2014/main" id="{0E201331-A0DE-E4C8-BB1A-93566BB5A4C9}"/>
              </a:ext>
            </a:extLst>
          </p:cNvPr>
          <p:cNvGraphicFramePr>
            <a:graphicFrameLocks noGrp="1"/>
          </p:cNvGraphicFramePr>
          <p:nvPr>
            <p:extLst>
              <p:ext uri="{D42A27DB-BD31-4B8C-83A1-F6EECF244321}">
                <p14:modId xmlns:p14="http://schemas.microsoft.com/office/powerpoint/2010/main" val="2639169369"/>
              </p:ext>
            </p:extLst>
          </p:nvPr>
        </p:nvGraphicFramePr>
        <p:xfrm>
          <a:off x="11277600" y="2247900"/>
          <a:ext cx="6248400" cy="5486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885219589"/>
                    </a:ext>
                  </a:extLst>
                </a:gridCol>
                <a:gridCol w="3124200">
                  <a:extLst>
                    <a:ext uri="{9D8B030D-6E8A-4147-A177-3AD203B41FA5}">
                      <a16:colId xmlns:a16="http://schemas.microsoft.com/office/drawing/2014/main" val="646804220"/>
                    </a:ext>
                  </a:extLst>
                </a:gridCol>
              </a:tblGrid>
              <a:tr h="609600">
                <a:tc gridSpan="2">
                  <a:txBody>
                    <a:bodyPr/>
                    <a:lstStyle/>
                    <a:p>
                      <a:pPr algn="ctr"/>
                      <a:r>
                        <a:rPr lang="en-IN" sz="3000" dirty="0"/>
                        <a:t>25 lacs for 15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609600">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609600">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28 lacs</a:t>
                      </a:r>
                    </a:p>
                  </a:txBody>
                  <a:tcPr anchor="ctr">
                    <a:solidFill>
                      <a:srgbClr val="06480A"/>
                    </a:solidFill>
                  </a:tcPr>
                </a:tc>
                <a:extLst>
                  <a:ext uri="{0D108BD9-81ED-4DB2-BD59-A6C34878D82A}">
                    <a16:rowId xmlns:a16="http://schemas.microsoft.com/office/drawing/2014/main" val="4066799062"/>
                  </a:ext>
                </a:extLst>
              </a:tr>
              <a:tr h="609600">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35.12 lacs</a:t>
                      </a:r>
                    </a:p>
                  </a:txBody>
                  <a:tcPr anchor="ctr">
                    <a:solidFill>
                      <a:srgbClr val="06480A"/>
                    </a:solidFill>
                  </a:tcPr>
                </a:tc>
                <a:extLst>
                  <a:ext uri="{0D108BD9-81ED-4DB2-BD59-A6C34878D82A}">
                    <a16:rowId xmlns:a16="http://schemas.microsoft.com/office/drawing/2014/main" val="989724586"/>
                  </a:ext>
                </a:extLst>
              </a:tr>
              <a:tr h="609600">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44.05 lacs</a:t>
                      </a:r>
                    </a:p>
                  </a:txBody>
                  <a:tcPr anchor="ctr">
                    <a:solidFill>
                      <a:srgbClr val="06480A"/>
                    </a:solidFill>
                  </a:tcPr>
                </a:tc>
                <a:extLst>
                  <a:ext uri="{0D108BD9-81ED-4DB2-BD59-A6C34878D82A}">
                    <a16:rowId xmlns:a16="http://schemas.microsoft.com/office/drawing/2014/main" val="3504655174"/>
                  </a:ext>
                </a:extLst>
              </a:tr>
              <a:tr h="609600">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61.99 lacs</a:t>
                      </a:r>
                    </a:p>
                  </a:txBody>
                  <a:tcPr anchor="ctr">
                    <a:solidFill>
                      <a:srgbClr val="06480A"/>
                    </a:solidFill>
                  </a:tcPr>
                </a:tc>
                <a:extLst>
                  <a:ext uri="{0D108BD9-81ED-4DB2-BD59-A6C34878D82A}">
                    <a16:rowId xmlns:a16="http://schemas.microsoft.com/office/drawing/2014/main" val="720983064"/>
                  </a:ext>
                </a:extLst>
              </a:tr>
              <a:tr h="609600">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77.64 lacs</a:t>
                      </a:r>
                    </a:p>
                  </a:txBody>
                  <a:tcPr anchor="ctr">
                    <a:solidFill>
                      <a:srgbClr val="06480A"/>
                    </a:solidFill>
                  </a:tcPr>
                </a:tc>
                <a:extLst>
                  <a:ext uri="{0D108BD9-81ED-4DB2-BD59-A6C34878D82A}">
                    <a16:rowId xmlns:a16="http://schemas.microsoft.com/office/drawing/2014/main" val="1346188120"/>
                  </a:ext>
                </a:extLst>
              </a:tr>
              <a:tr h="609600">
                <a:tc>
                  <a:txBody>
                    <a:bodyPr/>
                    <a:lstStyle/>
                    <a:p>
                      <a:pPr algn="ctr"/>
                      <a:r>
                        <a:rPr lang="en-IN" sz="2200" b="1" dirty="0">
                          <a:solidFill>
                            <a:schemeClr val="bg1"/>
                          </a:solidFill>
                        </a:rPr>
                        <a:t>13</a:t>
                      </a:r>
                    </a:p>
                  </a:txBody>
                  <a:tcPr anchor="ctr">
                    <a:solidFill>
                      <a:srgbClr val="06480A"/>
                    </a:solidFill>
                  </a:tcPr>
                </a:tc>
                <a:tc>
                  <a:txBody>
                    <a:bodyPr/>
                    <a:lstStyle/>
                    <a:p>
                      <a:pPr algn="ctr"/>
                      <a:r>
                        <a:rPr lang="en-IN" sz="2200" b="1" dirty="0">
                          <a:solidFill>
                            <a:schemeClr val="bg1"/>
                          </a:solidFill>
                        </a:rPr>
                        <a:t>1.09 lacs</a:t>
                      </a:r>
                    </a:p>
                  </a:txBody>
                  <a:tcPr anchor="ctr">
                    <a:solidFill>
                      <a:srgbClr val="06480A"/>
                    </a:solidFill>
                  </a:tcPr>
                </a:tc>
                <a:extLst>
                  <a:ext uri="{0D108BD9-81ED-4DB2-BD59-A6C34878D82A}">
                    <a16:rowId xmlns:a16="http://schemas.microsoft.com/office/drawing/2014/main" val="1381972645"/>
                  </a:ext>
                </a:extLst>
              </a:tr>
              <a:tr h="609600">
                <a:tc>
                  <a:txBody>
                    <a:bodyPr/>
                    <a:lstStyle/>
                    <a:p>
                      <a:pPr algn="ctr"/>
                      <a:r>
                        <a:rPr lang="en-IN" sz="2200" b="1" dirty="0">
                          <a:solidFill>
                            <a:schemeClr val="bg1"/>
                          </a:solidFill>
                        </a:rPr>
                        <a:t>15</a:t>
                      </a:r>
                    </a:p>
                  </a:txBody>
                  <a:tcPr anchor="ctr">
                    <a:solidFill>
                      <a:srgbClr val="06480A"/>
                    </a:solidFill>
                  </a:tcPr>
                </a:tc>
                <a:tc>
                  <a:txBody>
                    <a:bodyPr/>
                    <a:lstStyle/>
                    <a:p>
                      <a:pPr algn="ctr"/>
                      <a:r>
                        <a:rPr lang="en-IN" sz="2200" b="1" dirty="0">
                          <a:solidFill>
                            <a:schemeClr val="bg1"/>
                          </a:solidFill>
                        </a:rPr>
                        <a:t>1.36 lacs</a:t>
                      </a:r>
                    </a:p>
                  </a:txBody>
                  <a:tcPr anchor="ctr">
                    <a:solidFill>
                      <a:srgbClr val="06480A"/>
                    </a:solidFill>
                  </a:tcPr>
                </a:tc>
                <a:extLst>
                  <a:ext uri="{0D108BD9-81ED-4DB2-BD59-A6C34878D82A}">
                    <a16:rowId xmlns:a16="http://schemas.microsoft.com/office/drawing/2014/main" val="293806045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20329" y="1858243"/>
            <a:ext cx="4634865"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50</a:t>
            </a:r>
            <a:r>
              <a:rPr sz="4100" spc="-20" dirty="0">
                <a:solidFill>
                  <a:srgbClr val="E9BA3C"/>
                </a:solidFill>
              </a:rPr>
              <a:t> </a:t>
            </a:r>
            <a:r>
              <a:rPr sz="4100" dirty="0">
                <a:solidFill>
                  <a:srgbClr val="E9BA3C"/>
                </a:solidFill>
              </a:rPr>
              <a:t>Lacs</a:t>
            </a:r>
            <a:r>
              <a:rPr sz="4100" spc="-10" dirty="0">
                <a:solidFill>
                  <a:srgbClr val="E9BA3C"/>
                </a:solidFill>
              </a:rPr>
              <a:t> </a:t>
            </a:r>
            <a:r>
              <a:rPr sz="4100" dirty="0">
                <a:solidFill>
                  <a:srgbClr val="E9BA3C"/>
                </a:solidFill>
              </a:rPr>
              <a:t>for</a:t>
            </a:r>
            <a:r>
              <a:rPr sz="4100" spc="-10" dirty="0">
                <a:solidFill>
                  <a:srgbClr val="E9BA3C"/>
                </a:solidFill>
              </a:rPr>
              <a:t> </a:t>
            </a:r>
            <a:r>
              <a:rPr sz="4100" dirty="0">
                <a:solidFill>
                  <a:srgbClr val="E9BA3C"/>
                </a:solidFill>
              </a:rPr>
              <a:t>5</a:t>
            </a:r>
            <a:r>
              <a:rPr sz="4100" spc="-5" dirty="0">
                <a:solidFill>
                  <a:srgbClr val="E9BA3C"/>
                </a:solidFill>
              </a:rPr>
              <a:t> </a:t>
            </a:r>
            <a:r>
              <a:rPr sz="4100" spc="-10" dirty="0">
                <a:solidFill>
                  <a:srgbClr val="E9BA3C"/>
                </a:solidFill>
              </a:rPr>
              <a:t>years</a:t>
            </a:r>
            <a:endParaRPr sz="4100"/>
          </a:p>
        </p:txBody>
      </p:sp>
      <p:sp>
        <p:nvSpPr>
          <p:cNvPr id="3" name="object 3"/>
          <p:cNvSpPr txBox="1"/>
          <p:nvPr/>
        </p:nvSpPr>
        <p:spPr>
          <a:xfrm>
            <a:off x="1557195" y="2736577"/>
            <a:ext cx="10283825" cy="5742598"/>
          </a:xfrm>
          <a:prstGeom prst="rect">
            <a:avLst/>
          </a:prstGeom>
        </p:spPr>
        <p:txBody>
          <a:bodyPr vert="horz" wrap="square" lIns="0" tIns="12700" rIns="0" bIns="0" rtlCol="0">
            <a:spAutoFit/>
          </a:bodyPr>
          <a:lstStyle/>
          <a:p>
            <a:pPr marL="12700">
              <a:lnSpc>
                <a:spcPts val="4040"/>
              </a:lnSpc>
              <a:spcBef>
                <a:spcPts val="100"/>
              </a:spcBef>
            </a:pPr>
            <a:r>
              <a:rPr sz="3400" b="1" dirty="0">
                <a:solidFill>
                  <a:srgbClr val="FFD479"/>
                </a:solidFill>
                <a:latin typeface="Trebuchet MS"/>
                <a:cs typeface="Trebuchet MS"/>
              </a:rPr>
              <a:t>WITH</a:t>
            </a:r>
            <a:r>
              <a:rPr sz="3400" b="1" spc="-5" dirty="0">
                <a:solidFill>
                  <a:srgbClr val="FFD479"/>
                </a:solidFill>
                <a:latin typeface="Trebuchet MS"/>
                <a:cs typeface="Trebuchet MS"/>
              </a:rPr>
              <a:t> </a:t>
            </a:r>
            <a:r>
              <a:rPr sz="3400" b="1" spc="-25" dirty="0">
                <a:solidFill>
                  <a:srgbClr val="FFD479"/>
                </a:solidFill>
                <a:latin typeface="Trebuchet MS"/>
                <a:cs typeface="Trebuchet MS"/>
              </a:rPr>
              <a:t>SWP</a:t>
            </a:r>
            <a:endParaRPr sz="3400" dirty="0">
              <a:latin typeface="Trebuchet MS"/>
              <a:cs typeface="Trebuchet MS"/>
            </a:endParaRPr>
          </a:p>
          <a:p>
            <a:pPr marL="12700" marR="1480185">
              <a:lnSpc>
                <a:spcPts val="4000"/>
              </a:lnSpc>
              <a:spcBef>
                <a:spcPts val="160"/>
              </a:spcBef>
            </a:pPr>
            <a:r>
              <a:rPr sz="3400" spc="-65" dirty="0">
                <a:solidFill>
                  <a:srgbClr val="FFFFFF"/>
                </a:solidFill>
                <a:latin typeface="Trebuchet MS"/>
                <a:cs typeface="Trebuchet MS"/>
              </a:rPr>
              <a:t>Total</a:t>
            </a:r>
            <a:r>
              <a:rPr sz="3400" spc="-90" dirty="0">
                <a:solidFill>
                  <a:srgbClr val="FFFFFF"/>
                </a:solidFill>
                <a:latin typeface="Trebuchet MS"/>
                <a:cs typeface="Trebuchet MS"/>
              </a:rPr>
              <a:t> </a:t>
            </a:r>
            <a:r>
              <a:rPr sz="3400" dirty="0">
                <a:solidFill>
                  <a:srgbClr val="FFFFFF"/>
                </a:solidFill>
                <a:latin typeface="Trebuchet MS"/>
                <a:cs typeface="Trebuchet MS"/>
              </a:rPr>
              <a:t>withdrawal</a:t>
            </a:r>
            <a:r>
              <a:rPr sz="3400" spc="-85" dirty="0">
                <a:solidFill>
                  <a:srgbClr val="FFFFFF"/>
                </a:solidFill>
                <a:latin typeface="Trebuchet MS"/>
                <a:cs typeface="Trebuchet MS"/>
              </a:rPr>
              <a:t> </a:t>
            </a:r>
            <a:r>
              <a:rPr sz="3400" dirty="0">
                <a:solidFill>
                  <a:srgbClr val="FFFFFF"/>
                </a:solidFill>
                <a:latin typeface="Trebuchet MS"/>
                <a:cs typeface="Trebuchet MS"/>
              </a:rPr>
              <a:t>=</a:t>
            </a:r>
            <a:r>
              <a:rPr sz="3400" spc="-90" dirty="0">
                <a:solidFill>
                  <a:srgbClr val="FFFFFF"/>
                </a:solidFill>
                <a:latin typeface="Trebuchet MS"/>
                <a:cs typeface="Trebuchet MS"/>
              </a:rPr>
              <a:t> </a:t>
            </a:r>
            <a:r>
              <a:rPr sz="3400" dirty="0">
                <a:solidFill>
                  <a:srgbClr val="FFFFFF"/>
                </a:solidFill>
                <a:latin typeface="Trebuchet MS"/>
                <a:cs typeface="Trebuchet MS"/>
              </a:rPr>
              <a:t>25000*60=</a:t>
            </a:r>
            <a:r>
              <a:rPr sz="3400" spc="-85" dirty="0">
                <a:solidFill>
                  <a:srgbClr val="FFFFFF"/>
                </a:solidFill>
                <a:latin typeface="Trebuchet MS"/>
                <a:cs typeface="Trebuchet MS"/>
              </a:rPr>
              <a:t> </a:t>
            </a:r>
            <a:r>
              <a:rPr sz="3400" dirty="0">
                <a:solidFill>
                  <a:srgbClr val="FFFFFF"/>
                </a:solidFill>
                <a:latin typeface="Trebuchet MS"/>
                <a:cs typeface="Trebuchet MS"/>
              </a:rPr>
              <a:t>Rs.</a:t>
            </a:r>
            <a:r>
              <a:rPr sz="3400" spc="-85" dirty="0">
                <a:solidFill>
                  <a:srgbClr val="FFFFFF"/>
                </a:solidFill>
                <a:latin typeface="Trebuchet MS"/>
                <a:cs typeface="Trebuchet MS"/>
              </a:rPr>
              <a:t> </a:t>
            </a:r>
            <a:r>
              <a:rPr sz="3400" dirty="0">
                <a:solidFill>
                  <a:srgbClr val="FFFFFF"/>
                </a:solidFill>
                <a:latin typeface="Trebuchet MS"/>
                <a:cs typeface="Trebuchet MS"/>
              </a:rPr>
              <a:t>15</a:t>
            </a:r>
            <a:r>
              <a:rPr sz="3400" spc="-90" dirty="0">
                <a:solidFill>
                  <a:srgbClr val="FFFFFF"/>
                </a:solidFill>
                <a:latin typeface="Trebuchet MS"/>
                <a:cs typeface="Trebuchet MS"/>
              </a:rPr>
              <a:t> </a:t>
            </a:r>
            <a:r>
              <a:rPr sz="3400" spc="-25" dirty="0">
                <a:solidFill>
                  <a:srgbClr val="FFFFFF"/>
                </a:solidFill>
                <a:latin typeface="Trebuchet MS"/>
                <a:cs typeface="Trebuchet MS"/>
              </a:rPr>
              <a:t>lac </a:t>
            </a:r>
            <a:r>
              <a:rPr sz="3400" spc="-10" dirty="0">
                <a:solidFill>
                  <a:srgbClr val="FFFFFF"/>
                </a:solidFill>
                <a:latin typeface="Trebuchet MS"/>
                <a:cs typeface="Trebuchet MS"/>
              </a:rPr>
              <a:t>Remaining</a:t>
            </a:r>
            <a:r>
              <a:rPr sz="3400" spc="-70" dirty="0">
                <a:solidFill>
                  <a:srgbClr val="FFFFFF"/>
                </a:solidFill>
                <a:latin typeface="Trebuchet MS"/>
                <a:cs typeface="Trebuchet MS"/>
              </a:rPr>
              <a:t> </a:t>
            </a:r>
            <a:r>
              <a:rPr sz="3400" dirty="0">
                <a:solidFill>
                  <a:srgbClr val="FFFFFF"/>
                </a:solidFill>
                <a:latin typeface="Trebuchet MS"/>
                <a:cs typeface="Trebuchet MS"/>
              </a:rPr>
              <a:t>Corpus=</a:t>
            </a:r>
            <a:r>
              <a:rPr sz="3400" spc="-70" dirty="0">
                <a:solidFill>
                  <a:srgbClr val="FFFFFF"/>
                </a:solidFill>
                <a:latin typeface="Trebuchet MS"/>
                <a:cs typeface="Trebuchet MS"/>
              </a:rPr>
              <a:t> </a:t>
            </a:r>
            <a:r>
              <a:rPr sz="3400" dirty="0">
                <a:solidFill>
                  <a:srgbClr val="FFFFFF"/>
                </a:solidFill>
                <a:latin typeface="Trebuchet MS"/>
                <a:cs typeface="Trebuchet MS"/>
              </a:rPr>
              <a:t>Rs.</a:t>
            </a:r>
            <a:r>
              <a:rPr sz="3400" spc="-65" dirty="0">
                <a:solidFill>
                  <a:srgbClr val="FFFFFF"/>
                </a:solidFill>
                <a:latin typeface="Trebuchet MS"/>
                <a:cs typeface="Trebuchet MS"/>
              </a:rPr>
              <a:t> </a:t>
            </a:r>
            <a:r>
              <a:rPr sz="3400" spc="-25" dirty="0">
                <a:solidFill>
                  <a:srgbClr val="FFFFFF"/>
                </a:solidFill>
                <a:latin typeface="Trebuchet MS"/>
                <a:cs typeface="Trebuchet MS"/>
              </a:rPr>
              <a:t>52-</a:t>
            </a:r>
            <a:r>
              <a:rPr sz="3400" dirty="0">
                <a:solidFill>
                  <a:srgbClr val="FFFFFF"/>
                </a:solidFill>
                <a:latin typeface="Trebuchet MS"/>
                <a:cs typeface="Trebuchet MS"/>
              </a:rPr>
              <a:t>54</a:t>
            </a:r>
            <a:r>
              <a:rPr sz="3400" spc="-70" dirty="0">
                <a:solidFill>
                  <a:srgbClr val="FFFFFF"/>
                </a:solidFill>
                <a:latin typeface="Trebuchet MS"/>
                <a:cs typeface="Trebuchet MS"/>
              </a:rPr>
              <a:t> </a:t>
            </a:r>
            <a:r>
              <a:rPr sz="3400" dirty="0">
                <a:solidFill>
                  <a:srgbClr val="FFFFFF"/>
                </a:solidFill>
                <a:latin typeface="Trebuchet MS"/>
                <a:cs typeface="Trebuchet MS"/>
              </a:rPr>
              <a:t>lacs</a:t>
            </a:r>
            <a:r>
              <a:rPr sz="3400" spc="-65" dirty="0">
                <a:solidFill>
                  <a:srgbClr val="FFFFFF"/>
                </a:solidFill>
                <a:latin typeface="Trebuchet MS"/>
                <a:cs typeface="Trebuchet MS"/>
              </a:rPr>
              <a:t> </a:t>
            </a:r>
            <a:r>
              <a:rPr sz="3400" dirty="0">
                <a:solidFill>
                  <a:srgbClr val="FFFFFF"/>
                </a:solidFill>
                <a:latin typeface="Trebuchet MS"/>
                <a:cs typeface="Trebuchet MS"/>
              </a:rPr>
              <a:t>(~8%</a:t>
            </a:r>
            <a:r>
              <a:rPr sz="3400" spc="-70" dirty="0">
                <a:solidFill>
                  <a:srgbClr val="FFFFFF"/>
                </a:solidFill>
                <a:latin typeface="Trebuchet MS"/>
                <a:cs typeface="Trebuchet MS"/>
              </a:rPr>
              <a:t> </a:t>
            </a:r>
            <a:r>
              <a:rPr sz="3400" spc="-10" dirty="0">
                <a:solidFill>
                  <a:srgbClr val="FFFFFF"/>
                </a:solidFill>
                <a:latin typeface="Trebuchet MS"/>
                <a:cs typeface="Trebuchet MS"/>
              </a:rPr>
              <a:t>CAGR)</a:t>
            </a:r>
            <a:endParaRPr sz="3400" dirty="0">
              <a:latin typeface="Trebuchet MS"/>
              <a:cs typeface="Trebuchet MS"/>
            </a:endParaRPr>
          </a:p>
          <a:p>
            <a:pPr>
              <a:lnSpc>
                <a:spcPct val="100000"/>
              </a:lnSpc>
              <a:spcBef>
                <a:spcPts val="50"/>
              </a:spcBef>
            </a:pPr>
            <a:endParaRPr sz="3400" dirty="0">
              <a:latin typeface="Trebuchet MS"/>
              <a:cs typeface="Trebuchet MS"/>
            </a:endParaRPr>
          </a:p>
          <a:p>
            <a:pPr marL="12700" marR="6581775">
              <a:lnSpc>
                <a:spcPts val="4000"/>
              </a:lnSpc>
            </a:pPr>
            <a:r>
              <a:rPr sz="3400" spc="-85" dirty="0">
                <a:solidFill>
                  <a:srgbClr val="FFFFFF"/>
                </a:solidFill>
                <a:latin typeface="Trebuchet MS"/>
                <a:cs typeface="Trebuchet MS"/>
              </a:rPr>
              <a:t>You</a:t>
            </a:r>
            <a:r>
              <a:rPr sz="3400" spc="-100" dirty="0">
                <a:solidFill>
                  <a:srgbClr val="FFFFFF"/>
                </a:solidFill>
                <a:latin typeface="Trebuchet MS"/>
                <a:cs typeface="Trebuchet MS"/>
              </a:rPr>
              <a:t> </a:t>
            </a:r>
            <a:r>
              <a:rPr sz="3400" dirty="0">
                <a:solidFill>
                  <a:srgbClr val="FFFFFF"/>
                </a:solidFill>
                <a:latin typeface="Trebuchet MS"/>
                <a:cs typeface="Trebuchet MS"/>
              </a:rPr>
              <a:t>Earned</a:t>
            </a:r>
            <a:r>
              <a:rPr sz="3400" spc="-95" dirty="0">
                <a:solidFill>
                  <a:srgbClr val="FFFFFF"/>
                </a:solidFill>
                <a:latin typeface="Trebuchet MS"/>
                <a:cs typeface="Trebuchet MS"/>
              </a:rPr>
              <a:t> </a:t>
            </a:r>
            <a:r>
              <a:rPr sz="3400" dirty="0">
                <a:solidFill>
                  <a:srgbClr val="FFFFFF"/>
                </a:solidFill>
                <a:latin typeface="Trebuchet MS"/>
                <a:cs typeface="Trebuchet MS"/>
              </a:rPr>
              <a:t>15</a:t>
            </a:r>
            <a:r>
              <a:rPr sz="3400" spc="-100" dirty="0">
                <a:solidFill>
                  <a:srgbClr val="FFFFFF"/>
                </a:solidFill>
                <a:latin typeface="Trebuchet MS"/>
                <a:cs typeface="Trebuchet MS"/>
              </a:rPr>
              <a:t> </a:t>
            </a:r>
            <a:r>
              <a:rPr sz="3400" spc="-20" dirty="0">
                <a:solidFill>
                  <a:srgbClr val="FFFFFF"/>
                </a:solidFill>
                <a:latin typeface="Trebuchet MS"/>
                <a:cs typeface="Trebuchet MS"/>
              </a:rPr>
              <a:t>Lacs </a:t>
            </a:r>
            <a:r>
              <a:rPr sz="3400" dirty="0">
                <a:solidFill>
                  <a:srgbClr val="FFFFFF"/>
                </a:solidFill>
                <a:latin typeface="Trebuchet MS"/>
                <a:cs typeface="Trebuchet MS"/>
              </a:rPr>
              <a:t>Capital</a:t>
            </a:r>
            <a:r>
              <a:rPr sz="3400" spc="-85" dirty="0">
                <a:solidFill>
                  <a:srgbClr val="FFFFFF"/>
                </a:solidFill>
                <a:latin typeface="Trebuchet MS"/>
                <a:cs typeface="Trebuchet MS"/>
              </a:rPr>
              <a:t> </a:t>
            </a:r>
            <a:r>
              <a:rPr sz="3400" dirty="0">
                <a:solidFill>
                  <a:srgbClr val="FFFFFF"/>
                </a:solidFill>
                <a:latin typeface="Trebuchet MS"/>
                <a:cs typeface="Trebuchet MS"/>
              </a:rPr>
              <a:t>still</a:t>
            </a:r>
            <a:r>
              <a:rPr sz="3400" spc="-85" dirty="0">
                <a:solidFill>
                  <a:srgbClr val="FFFFFF"/>
                </a:solidFill>
                <a:latin typeface="Trebuchet MS"/>
                <a:cs typeface="Trebuchet MS"/>
              </a:rPr>
              <a:t> </a:t>
            </a:r>
            <a:r>
              <a:rPr sz="3400" spc="-10" dirty="0">
                <a:solidFill>
                  <a:srgbClr val="FFFFFF"/>
                </a:solidFill>
                <a:latin typeface="Trebuchet MS"/>
                <a:cs typeface="Trebuchet MS"/>
              </a:rPr>
              <a:t>intact.</a:t>
            </a:r>
            <a:endParaRPr sz="3400" dirty="0">
              <a:latin typeface="Trebuchet MS"/>
              <a:cs typeface="Trebuchet MS"/>
            </a:endParaRPr>
          </a:p>
          <a:p>
            <a:pPr marL="12700">
              <a:lnSpc>
                <a:spcPts val="4040"/>
              </a:lnSpc>
              <a:spcBef>
                <a:spcPts val="3800"/>
              </a:spcBef>
            </a:pPr>
            <a:r>
              <a:rPr sz="3400" b="1" dirty="0">
                <a:solidFill>
                  <a:srgbClr val="FFD479"/>
                </a:solidFill>
                <a:latin typeface="Trebuchet MS"/>
                <a:cs typeface="Trebuchet MS"/>
              </a:rPr>
              <a:t>WITHOUT</a:t>
            </a:r>
            <a:r>
              <a:rPr sz="3400" b="1" spc="-85" dirty="0">
                <a:solidFill>
                  <a:srgbClr val="FFD479"/>
                </a:solidFill>
                <a:latin typeface="Trebuchet MS"/>
                <a:cs typeface="Trebuchet MS"/>
              </a:rPr>
              <a:t> </a:t>
            </a:r>
            <a:r>
              <a:rPr sz="3400" b="1" spc="-25" dirty="0">
                <a:solidFill>
                  <a:srgbClr val="FFD479"/>
                </a:solidFill>
                <a:latin typeface="Trebuchet MS"/>
                <a:cs typeface="Trebuchet MS"/>
              </a:rPr>
              <a:t>SWP</a:t>
            </a:r>
            <a:endParaRPr sz="3400" dirty="0">
              <a:latin typeface="Trebuchet MS"/>
              <a:cs typeface="Trebuchet MS"/>
            </a:endParaRPr>
          </a:p>
          <a:p>
            <a:pPr marL="12700">
              <a:lnSpc>
                <a:spcPts val="4040"/>
              </a:lnSpc>
            </a:pPr>
            <a:r>
              <a:rPr sz="3400" spc="-65" dirty="0">
                <a:solidFill>
                  <a:srgbClr val="FFFFFF"/>
                </a:solidFill>
                <a:latin typeface="Trebuchet MS"/>
                <a:cs typeface="Trebuchet MS"/>
              </a:rPr>
              <a:t>Total </a:t>
            </a:r>
            <a:r>
              <a:rPr sz="3400" dirty="0">
                <a:solidFill>
                  <a:srgbClr val="FFFFFF"/>
                </a:solidFill>
                <a:latin typeface="Trebuchet MS"/>
                <a:cs typeface="Trebuchet MS"/>
              </a:rPr>
              <a:t>corpus</a:t>
            </a:r>
            <a:r>
              <a:rPr sz="3400" spc="-65" dirty="0">
                <a:solidFill>
                  <a:srgbClr val="FFFFFF"/>
                </a:solidFill>
                <a:latin typeface="Trebuchet MS"/>
                <a:cs typeface="Trebuchet MS"/>
              </a:rPr>
              <a:t> </a:t>
            </a:r>
            <a:r>
              <a:rPr sz="3400" dirty="0">
                <a:solidFill>
                  <a:srgbClr val="FFFFFF"/>
                </a:solidFill>
                <a:latin typeface="Trebuchet MS"/>
                <a:cs typeface="Trebuchet MS"/>
              </a:rPr>
              <a:t>=</a:t>
            </a:r>
            <a:r>
              <a:rPr sz="3400" spc="-60" dirty="0">
                <a:solidFill>
                  <a:srgbClr val="FFFFFF"/>
                </a:solidFill>
                <a:latin typeface="Trebuchet MS"/>
                <a:cs typeface="Trebuchet MS"/>
              </a:rPr>
              <a:t> </a:t>
            </a:r>
            <a:r>
              <a:rPr sz="3400" dirty="0">
                <a:solidFill>
                  <a:srgbClr val="FFFFFF"/>
                </a:solidFill>
                <a:latin typeface="Trebuchet MS"/>
                <a:cs typeface="Trebuchet MS"/>
              </a:rPr>
              <a:t>Rs.</a:t>
            </a:r>
            <a:r>
              <a:rPr sz="3400" spc="-65" dirty="0">
                <a:solidFill>
                  <a:srgbClr val="FFFFFF"/>
                </a:solidFill>
                <a:latin typeface="Trebuchet MS"/>
                <a:cs typeface="Trebuchet MS"/>
              </a:rPr>
              <a:t> </a:t>
            </a:r>
            <a:r>
              <a:rPr sz="3400" spc="-25" dirty="0">
                <a:solidFill>
                  <a:srgbClr val="FFFFFF"/>
                </a:solidFill>
                <a:latin typeface="Trebuchet MS"/>
                <a:cs typeface="Trebuchet MS"/>
              </a:rPr>
              <a:t>72-</a:t>
            </a:r>
            <a:r>
              <a:rPr sz="3400" dirty="0">
                <a:solidFill>
                  <a:srgbClr val="FFFFFF"/>
                </a:solidFill>
                <a:latin typeface="Trebuchet MS"/>
                <a:cs typeface="Trebuchet MS"/>
              </a:rPr>
              <a:t>74</a:t>
            </a:r>
            <a:r>
              <a:rPr sz="3400" spc="-60" dirty="0">
                <a:solidFill>
                  <a:srgbClr val="FFFFFF"/>
                </a:solidFill>
                <a:latin typeface="Trebuchet MS"/>
                <a:cs typeface="Trebuchet MS"/>
              </a:rPr>
              <a:t> </a:t>
            </a:r>
            <a:r>
              <a:rPr sz="3400" spc="-20" dirty="0">
                <a:solidFill>
                  <a:srgbClr val="FFFFFF"/>
                </a:solidFill>
                <a:latin typeface="Trebuchet MS"/>
                <a:cs typeface="Trebuchet MS"/>
              </a:rPr>
              <a:t>Lacs</a:t>
            </a:r>
            <a:endParaRPr sz="3400" dirty="0">
              <a:latin typeface="Trebuchet MS"/>
              <a:cs typeface="Trebuchet MS"/>
            </a:endParaRPr>
          </a:p>
          <a:p>
            <a:pPr>
              <a:lnSpc>
                <a:spcPct val="100000"/>
              </a:lnSpc>
              <a:spcBef>
                <a:spcPts val="125"/>
              </a:spcBef>
            </a:pPr>
            <a:endParaRPr sz="3400" dirty="0">
              <a:latin typeface="Trebuchet MS"/>
              <a:cs typeface="Trebuchet MS"/>
            </a:endParaRPr>
          </a:p>
          <a:p>
            <a:pPr marL="12700">
              <a:lnSpc>
                <a:spcPct val="100000"/>
              </a:lnSpc>
              <a:spcBef>
                <a:spcPts val="5"/>
              </a:spcBef>
            </a:pPr>
            <a:r>
              <a:rPr lang="en-IN" sz="3600" b="1" dirty="0">
                <a:solidFill>
                  <a:srgbClr val="FFD479"/>
                </a:solidFill>
                <a:latin typeface="Trebuchet MS"/>
                <a:cs typeface="Trebuchet MS"/>
              </a:rPr>
              <a:t>Preservation</a:t>
            </a:r>
            <a:r>
              <a:rPr sz="3600" b="1" spc="-25" dirty="0">
                <a:solidFill>
                  <a:srgbClr val="FFD479"/>
                </a:solidFill>
                <a:latin typeface="Trebuchet MS"/>
                <a:cs typeface="Trebuchet MS"/>
              </a:rPr>
              <a:t>.</a:t>
            </a:r>
            <a:endParaRPr sz="3600" dirty="0">
              <a:latin typeface="Trebuchet MS"/>
              <a:cs typeface="Trebuchet MS"/>
            </a:endParaRPr>
          </a:p>
        </p:txBody>
      </p:sp>
      <p:graphicFrame>
        <p:nvGraphicFramePr>
          <p:cNvPr id="4" name="Table 3">
            <a:extLst>
              <a:ext uri="{FF2B5EF4-FFF2-40B4-BE49-F238E27FC236}">
                <a16:creationId xmlns:a16="http://schemas.microsoft.com/office/drawing/2014/main" id="{C9F2DB4F-C6EA-679B-139D-DD5FBE237C85}"/>
              </a:ext>
            </a:extLst>
          </p:cNvPr>
          <p:cNvGraphicFramePr>
            <a:graphicFrameLocks noGrp="1"/>
          </p:cNvGraphicFramePr>
          <p:nvPr>
            <p:extLst>
              <p:ext uri="{D42A27DB-BD31-4B8C-83A1-F6EECF244321}">
                <p14:modId xmlns:p14="http://schemas.microsoft.com/office/powerpoint/2010/main" val="3518960581"/>
              </p:ext>
            </p:extLst>
          </p:nvPr>
        </p:nvGraphicFramePr>
        <p:xfrm>
          <a:off x="12032808" y="2186514"/>
          <a:ext cx="5874192" cy="4785785"/>
        </p:xfrm>
        <a:graphic>
          <a:graphicData uri="http://schemas.openxmlformats.org/drawingml/2006/table">
            <a:tbl>
              <a:tblPr firstRow="1" bandRow="1">
                <a:tableStyleId>{5C22544A-7EE6-4342-B048-85BDC9FD1C3A}</a:tableStyleId>
              </a:tblPr>
              <a:tblGrid>
                <a:gridCol w="2937096">
                  <a:extLst>
                    <a:ext uri="{9D8B030D-6E8A-4147-A177-3AD203B41FA5}">
                      <a16:colId xmlns:a16="http://schemas.microsoft.com/office/drawing/2014/main" val="2885219589"/>
                    </a:ext>
                  </a:extLst>
                </a:gridCol>
                <a:gridCol w="2937096">
                  <a:extLst>
                    <a:ext uri="{9D8B030D-6E8A-4147-A177-3AD203B41FA5}">
                      <a16:colId xmlns:a16="http://schemas.microsoft.com/office/drawing/2014/main" val="646804220"/>
                    </a:ext>
                  </a:extLst>
                </a:gridCol>
              </a:tblGrid>
              <a:tr h="957157">
                <a:tc gridSpan="2">
                  <a:txBody>
                    <a:bodyPr/>
                    <a:lstStyle/>
                    <a:p>
                      <a:pPr algn="ctr"/>
                      <a:r>
                        <a:rPr lang="en-IN" sz="3000" dirty="0"/>
                        <a:t>50 lacs for 05 years @ 8%</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957157">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957157">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54 lacs</a:t>
                      </a:r>
                    </a:p>
                  </a:txBody>
                  <a:tcPr anchor="ctr">
                    <a:solidFill>
                      <a:srgbClr val="06480A"/>
                    </a:solidFill>
                  </a:tcPr>
                </a:tc>
                <a:extLst>
                  <a:ext uri="{0D108BD9-81ED-4DB2-BD59-A6C34878D82A}">
                    <a16:rowId xmlns:a16="http://schemas.microsoft.com/office/drawing/2014/main" val="4066799062"/>
                  </a:ext>
                </a:extLst>
              </a:tr>
              <a:tr h="957157">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62.98 lacs</a:t>
                      </a:r>
                    </a:p>
                  </a:txBody>
                  <a:tcPr anchor="ctr">
                    <a:solidFill>
                      <a:srgbClr val="06480A"/>
                    </a:solidFill>
                  </a:tcPr>
                </a:tc>
                <a:extLst>
                  <a:ext uri="{0D108BD9-81ED-4DB2-BD59-A6C34878D82A}">
                    <a16:rowId xmlns:a16="http://schemas.microsoft.com/office/drawing/2014/main" val="989724586"/>
                  </a:ext>
                </a:extLst>
              </a:tr>
              <a:tr h="957157">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73.46 lacs</a:t>
                      </a:r>
                    </a:p>
                  </a:txBody>
                  <a:tcPr anchor="ctr">
                    <a:solidFill>
                      <a:srgbClr val="06480A"/>
                    </a:solidFill>
                  </a:tcPr>
                </a:tc>
                <a:extLst>
                  <a:ext uri="{0D108BD9-81ED-4DB2-BD59-A6C34878D82A}">
                    <a16:rowId xmlns:a16="http://schemas.microsoft.com/office/drawing/2014/main" val="350465517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39881" y="1737707"/>
            <a:ext cx="5640705"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Rs</a:t>
            </a:r>
            <a:r>
              <a:rPr sz="4100" spc="-5" dirty="0">
                <a:solidFill>
                  <a:srgbClr val="E9BA3C"/>
                </a:solidFill>
              </a:rPr>
              <a:t> </a:t>
            </a:r>
            <a:r>
              <a:rPr sz="4100" dirty="0">
                <a:solidFill>
                  <a:srgbClr val="E9BA3C"/>
                </a:solidFill>
              </a:rPr>
              <a:t>50</a:t>
            </a:r>
            <a:r>
              <a:rPr sz="4100" spc="-5" dirty="0">
                <a:solidFill>
                  <a:srgbClr val="E9BA3C"/>
                </a:solidFill>
              </a:rPr>
              <a:t> </a:t>
            </a:r>
            <a:r>
              <a:rPr sz="4100" dirty="0">
                <a:solidFill>
                  <a:srgbClr val="E9BA3C"/>
                </a:solidFill>
              </a:rPr>
              <a:t>Lacs</a:t>
            </a:r>
            <a:r>
              <a:rPr sz="4100" spc="-5" dirty="0">
                <a:solidFill>
                  <a:srgbClr val="E9BA3C"/>
                </a:solidFill>
              </a:rPr>
              <a:t> </a:t>
            </a:r>
            <a:r>
              <a:rPr sz="4100" dirty="0">
                <a:solidFill>
                  <a:srgbClr val="E9BA3C"/>
                </a:solidFill>
              </a:rPr>
              <a:t>for</a:t>
            </a:r>
            <a:r>
              <a:rPr sz="4100" spc="-5" dirty="0">
                <a:solidFill>
                  <a:srgbClr val="E9BA3C"/>
                </a:solidFill>
              </a:rPr>
              <a:t> </a:t>
            </a:r>
            <a:r>
              <a:rPr sz="4100" dirty="0">
                <a:solidFill>
                  <a:srgbClr val="E9BA3C"/>
                </a:solidFill>
              </a:rPr>
              <a:t>10 </a:t>
            </a:r>
            <a:r>
              <a:rPr sz="4100" spc="-10" dirty="0">
                <a:solidFill>
                  <a:srgbClr val="E9BA3C"/>
                </a:solidFill>
              </a:rPr>
              <a:t>years</a:t>
            </a:r>
            <a:endParaRPr sz="4100"/>
          </a:p>
        </p:txBody>
      </p:sp>
      <p:sp>
        <p:nvSpPr>
          <p:cNvPr id="3" name="object 3"/>
          <p:cNvSpPr txBox="1">
            <a:spLocks noGrp="1"/>
          </p:cNvSpPr>
          <p:nvPr>
            <p:ph type="body" idx="1"/>
          </p:nvPr>
        </p:nvSpPr>
        <p:spPr>
          <a:prstGeom prst="rect">
            <a:avLst/>
          </a:prstGeom>
        </p:spPr>
        <p:txBody>
          <a:bodyPr vert="horz" wrap="square" lIns="0" tIns="16510" rIns="0" bIns="0" rtlCol="0">
            <a:spAutoFit/>
          </a:bodyPr>
          <a:lstStyle/>
          <a:p>
            <a:pPr marL="12700" algn="just">
              <a:lnSpc>
                <a:spcPts val="3879"/>
              </a:lnSpc>
              <a:spcBef>
                <a:spcPts val="130"/>
              </a:spcBef>
            </a:pPr>
            <a:r>
              <a:rPr sz="3300" dirty="0"/>
              <a:t>WITH</a:t>
            </a:r>
            <a:r>
              <a:rPr sz="3300" spc="40" dirty="0"/>
              <a:t> </a:t>
            </a:r>
            <a:r>
              <a:rPr sz="3300" spc="-25" dirty="0"/>
              <a:t>SWP</a:t>
            </a:r>
            <a:endParaRPr sz="3300" dirty="0"/>
          </a:p>
          <a:p>
            <a:pPr marL="12700" marR="4239260" algn="just">
              <a:lnSpc>
                <a:spcPts val="3800"/>
              </a:lnSpc>
              <a:spcBef>
                <a:spcPts val="180"/>
              </a:spcBef>
            </a:pPr>
            <a:r>
              <a:rPr sz="3300" b="0" dirty="0">
                <a:solidFill>
                  <a:srgbClr val="FFFFFF"/>
                </a:solidFill>
                <a:latin typeface="Trebuchet MS"/>
                <a:cs typeface="Trebuchet MS"/>
              </a:rPr>
              <a:t>Expected</a:t>
            </a:r>
            <a:r>
              <a:rPr sz="3300" b="0" spc="15" dirty="0">
                <a:solidFill>
                  <a:srgbClr val="FFFFFF"/>
                </a:solidFill>
                <a:latin typeface="Trebuchet MS"/>
                <a:cs typeface="Trebuchet MS"/>
              </a:rPr>
              <a:t> </a:t>
            </a:r>
            <a:r>
              <a:rPr sz="3300" b="0" dirty="0">
                <a:solidFill>
                  <a:srgbClr val="FFFFFF"/>
                </a:solidFill>
                <a:latin typeface="Trebuchet MS"/>
                <a:cs typeface="Trebuchet MS"/>
              </a:rPr>
              <a:t>Returns=</a:t>
            </a:r>
            <a:r>
              <a:rPr sz="3300" b="0" spc="15" dirty="0">
                <a:solidFill>
                  <a:srgbClr val="FFFFFF"/>
                </a:solidFill>
                <a:latin typeface="Trebuchet MS"/>
                <a:cs typeface="Trebuchet MS"/>
              </a:rPr>
              <a:t> </a:t>
            </a:r>
            <a:r>
              <a:rPr sz="3300" b="0" dirty="0">
                <a:solidFill>
                  <a:srgbClr val="FFFFFF"/>
                </a:solidFill>
                <a:latin typeface="Trebuchet MS"/>
                <a:cs typeface="Trebuchet MS"/>
              </a:rPr>
              <a:t>(~12%</a:t>
            </a:r>
            <a:r>
              <a:rPr sz="3300" b="0" spc="20" dirty="0">
                <a:solidFill>
                  <a:srgbClr val="FFFFFF"/>
                </a:solidFill>
                <a:latin typeface="Trebuchet MS"/>
                <a:cs typeface="Trebuchet MS"/>
              </a:rPr>
              <a:t> </a:t>
            </a:r>
            <a:r>
              <a:rPr sz="3300" b="0" spc="-10" dirty="0">
                <a:solidFill>
                  <a:srgbClr val="FFFFFF"/>
                </a:solidFill>
                <a:latin typeface="Trebuchet MS"/>
                <a:cs typeface="Trebuchet MS"/>
              </a:rPr>
              <a:t>CAGR) </a:t>
            </a:r>
            <a:r>
              <a:rPr sz="3300" b="0" dirty="0">
                <a:solidFill>
                  <a:srgbClr val="FFFFFF"/>
                </a:solidFill>
                <a:latin typeface="Trebuchet MS"/>
                <a:cs typeface="Trebuchet MS"/>
              </a:rPr>
              <a:t>Withdrawal=</a:t>
            </a:r>
            <a:r>
              <a:rPr sz="3300" b="0" spc="20" dirty="0">
                <a:solidFill>
                  <a:srgbClr val="FFFFFF"/>
                </a:solidFill>
                <a:latin typeface="Trebuchet MS"/>
                <a:cs typeface="Trebuchet MS"/>
              </a:rPr>
              <a:t>  </a:t>
            </a:r>
            <a:r>
              <a:rPr sz="3300" b="0" dirty="0">
                <a:solidFill>
                  <a:srgbClr val="FFFFFF"/>
                </a:solidFill>
                <a:latin typeface="Trebuchet MS"/>
                <a:cs typeface="Trebuchet MS"/>
              </a:rPr>
              <a:t>6%</a:t>
            </a:r>
            <a:r>
              <a:rPr sz="3300" b="0" spc="25" dirty="0">
                <a:solidFill>
                  <a:srgbClr val="FFFFFF"/>
                </a:solidFill>
                <a:latin typeface="Trebuchet MS"/>
                <a:cs typeface="Trebuchet MS"/>
              </a:rPr>
              <a:t> </a:t>
            </a:r>
            <a:r>
              <a:rPr sz="3300" b="0" dirty="0">
                <a:solidFill>
                  <a:srgbClr val="FFFFFF"/>
                </a:solidFill>
                <a:latin typeface="Trebuchet MS"/>
                <a:cs typeface="Trebuchet MS"/>
              </a:rPr>
              <a:t>(Rs</a:t>
            </a:r>
            <a:r>
              <a:rPr sz="3300" b="0" spc="20" dirty="0">
                <a:solidFill>
                  <a:srgbClr val="FFFFFF"/>
                </a:solidFill>
                <a:latin typeface="Trebuchet MS"/>
                <a:cs typeface="Trebuchet MS"/>
              </a:rPr>
              <a:t> </a:t>
            </a:r>
            <a:r>
              <a:rPr sz="3300" b="0" dirty="0">
                <a:solidFill>
                  <a:srgbClr val="FFFFFF"/>
                </a:solidFill>
                <a:latin typeface="Trebuchet MS"/>
                <a:cs typeface="Trebuchet MS"/>
              </a:rPr>
              <a:t>3</a:t>
            </a:r>
            <a:r>
              <a:rPr sz="3300" b="0" spc="20" dirty="0">
                <a:solidFill>
                  <a:srgbClr val="FFFFFF"/>
                </a:solidFill>
                <a:latin typeface="Trebuchet MS"/>
                <a:cs typeface="Trebuchet MS"/>
              </a:rPr>
              <a:t> </a:t>
            </a:r>
            <a:r>
              <a:rPr sz="3300" b="0" spc="-10" dirty="0">
                <a:solidFill>
                  <a:srgbClr val="FFFFFF"/>
                </a:solidFill>
                <a:latin typeface="Trebuchet MS"/>
                <a:cs typeface="Trebuchet MS"/>
              </a:rPr>
              <a:t>lac/year) </a:t>
            </a:r>
            <a:r>
              <a:rPr sz="3300" b="0" dirty="0">
                <a:solidFill>
                  <a:srgbClr val="FFFFFF"/>
                </a:solidFill>
                <a:latin typeface="Trebuchet MS"/>
                <a:cs typeface="Trebuchet MS"/>
              </a:rPr>
              <a:t>Rs.</a:t>
            </a:r>
            <a:r>
              <a:rPr sz="3300" b="0" spc="55" dirty="0">
                <a:solidFill>
                  <a:srgbClr val="FFFFFF"/>
                </a:solidFill>
                <a:latin typeface="Trebuchet MS"/>
                <a:cs typeface="Trebuchet MS"/>
              </a:rPr>
              <a:t> </a:t>
            </a:r>
            <a:r>
              <a:rPr sz="3300" b="0" dirty="0">
                <a:solidFill>
                  <a:srgbClr val="FFFFFF"/>
                </a:solidFill>
                <a:latin typeface="Trebuchet MS"/>
                <a:cs typeface="Trebuchet MS"/>
              </a:rPr>
              <a:t>25,000/-</a:t>
            </a:r>
            <a:r>
              <a:rPr sz="3300" b="0" spc="55" dirty="0">
                <a:solidFill>
                  <a:srgbClr val="FFFFFF"/>
                </a:solidFill>
                <a:latin typeface="Trebuchet MS"/>
                <a:cs typeface="Trebuchet MS"/>
              </a:rPr>
              <a:t> </a:t>
            </a:r>
            <a:r>
              <a:rPr sz="3300" b="0" spc="-459" dirty="0">
                <a:solidFill>
                  <a:srgbClr val="FFFFFF"/>
                </a:solidFill>
                <a:latin typeface="Trebuchet MS"/>
                <a:cs typeface="Trebuchet MS"/>
              </a:rPr>
              <a:t>P</a:t>
            </a:r>
            <a:r>
              <a:rPr sz="3300" b="0" spc="190" dirty="0">
                <a:solidFill>
                  <a:srgbClr val="FFFFFF"/>
                </a:solidFill>
                <a:latin typeface="Trebuchet MS"/>
                <a:cs typeface="Trebuchet MS"/>
              </a:rPr>
              <a:t>.M</a:t>
            </a:r>
            <a:endParaRPr sz="3300" dirty="0">
              <a:latin typeface="Trebuchet MS"/>
              <a:cs typeface="Trebuchet MS"/>
            </a:endParaRPr>
          </a:p>
          <a:p>
            <a:pPr marL="12700">
              <a:lnSpc>
                <a:spcPts val="3879"/>
              </a:lnSpc>
              <a:spcBef>
                <a:spcPts val="3540"/>
              </a:spcBef>
            </a:pPr>
            <a:r>
              <a:rPr sz="3300" b="0" spc="-10" dirty="0">
                <a:solidFill>
                  <a:srgbClr val="FFFFFF"/>
                </a:solidFill>
                <a:latin typeface="Trebuchet MS"/>
                <a:cs typeface="Trebuchet MS"/>
              </a:rPr>
              <a:t>Result</a:t>
            </a:r>
            <a:endParaRPr sz="3300" dirty="0">
              <a:latin typeface="Trebuchet MS"/>
              <a:cs typeface="Trebuchet MS"/>
            </a:endParaRPr>
          </a:p>
          <a:p>
            <a:pPr marL="12700" marR="3632200">
              <a:lnSpc>
                <a:spcPts val="3800"/>
              </a:lnSpc>
              <a:spcBef>
                <a:spcPts val="180"/>
              </a:spcBef>
            </a:pPr>
            <a:r>
              <a:rPr sz="3300" b="0" dirty="0">
                <a:solidFill>
                  <a:srgbClr val="FFFFFF"/>
                </a:solidFill>
                <a:latin typeface="Trebuchet MS"/>
                <a:cs typeface="Trebuchet MS"/>
              </a:rPr>
              <a:t>Monthly income = Rs </a:t>
            </a:r>
            <a:r>
              <a:rPr sz="3300" b="0" spc="-10" dirty="0">
                <a:solidFill>
                  <a:srgbClr val="FFFFFF"/>
                </a:solidFill>
                <a:latin typeface="Trebuchet MS"/>
                <a:cs typeface="Trebuchet MS"/>
              </a:rPr>
              <a:t>25,000/-</a:t>
            </a:r>
            <a:r>
              <a:rPr sz="3300" b="0" dirty="0">
                <a:solidFill>
                  <a:srgbClr val="FFFFFF"/>
                </a:solidFill>
                <a:latin typeface="Trebuchet MS"/>
                <a:cs typeface="Trebuchet MS"/>
              </a:rPr>
              <a:t>Withdrawal</a:t>
            </a:r>
            <a:r>
              <a:rPr sz="3300" b="0" spc="25" dirty="0">
                <a:solidFill>
                  <a:srgbClr val="FFFFFF"/>
                </a:solidFill>
                <a:latin typeface="Trebuchet MS"/>
                <a:cs typeface="Trebuchet MS"/>
              </a:rPr>
              <a:t> </a:t>
            </a:r>
            <a:r>
              <a:rPr sz="3300" b="0" dirty="0">
                <a:solidFill>
                  <a:srgbClr val="FFFFFF"/>
                </a:solidFill>
                <a:latin typeface="Trebuchet MS"/>
                <a:cs typeface="Trebuchet MS"/>
              </a:rPr>
              <a:t>in</a:t>
            </a:r>
            <a:r>
              <a:rPr sz="3300" b="0" spc="25" dirty="0">
                <a:solidFill>
                  <a:srgbClr val="FFFFFF"/>
                </a:solidFill>
                <a:latin typeface="Trebuchet MS"/>
                <a:cs typeface="Trebuchet MS"/>
              </a:rPr>
              <a:t> </a:t>
            </a:r>
            <a:r>
              <a:rPr sz="3300" b="0" dirty="0">
                <a:solidFill>
                  <a:srgbClr val="FFFFFF"/>
                </a:solidFill>
                <a:latin typeface="Trebuchet MS"/>
                <a:cs typeface="Trebuchet MS"/>
              </a:rPr>
              <a:t>10</a:t>
            </a:r>
            <a:r>
              <a:rPr sz="3300" b="0" spc="25" dirty="0">
                <a:solidFill>
                  <a:srgbClr val="FFFFFF"/>
                </a:solidFill>
                <a:latin typeface="Trebuchet MS"/>
                <a:cs typeface="Trebuchet MS"/>
              </a:rPr>
              <a:t> </a:t>
            </a:r>
            <a:r>
              <a:rPr sz="3300" b="0" dirty="0">
                <a:solidFill>
                  <a:srgbClr val="FFFFFF"/>
                </a:solidFill>
                <a:latin typeface="Trebuchet MS"/>
                <a:cs typeface="Trebuchet MS"/>
              </a:rPr>
              <a:t>years</a:t>
            </a:r>
            <a:r>
              <a:rPr sz="3300" b="0" spc="25" dirty="0">
                <a:solidFill>
                  <a:srgbClr val="FFFFFF"/>
                </a:solidFill>
                <a:latin typeface="Trebuchet MS"/>
                <a:cs typeface="Trebuchet MS"/>
              </a:rPr>
              <a:t> </a:t>
            </a:r>
            <a:r>
              <a:rPr sz="3300" b="0" dirty="0">
                <a:solidFill>
                  <a:srgbClr val="FFFFFF"/>
                </a:solidFill>
                <a:latin typeface="Trebuchet MS"/>
                <a:cs typeface="Trebuchet MS"/>
              </a:rPr>
              <a:t>=</a:t>
            </a:r>
            <a:r>
              <a:rPr sz="3300" b="0" spc="25" dirty="0">
                <a:solidFill>
                  <a:srgbClr val="FFFFFF"/>
                </a:solidFill>
                <a:latin typeface="Trebuchet MS"/>
                <a:cs typeface="Trebuchet MS"/>
              </a:rPr>
              <a:t> </a:t>
            </a:r>
            <a:r>
              <a:rPr sz="3300" b="0" dirty="0">
                <a:solidFill>
                  <a:srgbClr val="FFFFFF"/>
                </a:solidFill>
                <a:latin typeface="Trebuchet MS"/>
                <a:cs typeface="Trebuchet MS"/>
              </a:rPr>
              <a:t>Rs</a:t>
            </a:r>
            <a:r>
              <a:rPr sz="3300" b="0" spc="25" dirty="0">
                <a:solidFill>
                  <a:srgbClr val="FFFFFF"/>
                </a:solidFill>
                <a:latin typeface="Trebuchet MS"/>
                <a:cs typeface="Trebuchet MS"/>
              </a:rPr>
              <a:t> </a:t>
            </a:r>
            <a:r>
              <a:rPr sz="3300" b="0" dirty="0">
                <a:solidFill>
                  <a:srgbClr val="FFFFFF"/>
                </a:solidFill>
                <a:latin typeface="Trebuchet MS"/>
                <a:cs typeface="Trebuchet MS"/>
              </a:rPr>
              <a:t>30</a:t>
            </a:r>
            <a:r>
              <a:rPr sz="3300" b="0" spc="25" dirty="0">
                <a:solidFill>
                  <a:srgbClr val="FFFFFF"/>
                </a:solidFill>
                <a:latin typeface="Trebuchet MS"/>
                <a:cs typeface="Trebuchet MS"/>
              </a:rPr>
              <a:t> </a:t>
            </a:r>
            <a:r>
              <a:rPr sz="3300" b="0" spc="-20" dirty="0">
                <a:solidFill>
                  <a:srgbClr val="FFFFFF"/>
                </a:solidFill>
                <a:latin typeface="Trebuchet MS"/>
                <a:cs typeface="Trebuchet MS"/>
              </a:rPr>
              <a:t>lacs </a:t>
            </a:r>
            <a:r>
              <a:rPr sz="3300" b="0" dirty="0">
                <a:solidFill>
                  <a:srgbClr val="FFFFFF"/>
                </a:solidFill>
                <a:latin typeface="Trebuchet MS"/>
                <a:cs typeface="Trebuchet MS"/>
              </a:rPr>
              <a:t>Remaining</a:t>
            </a:r>
            <a:r>
              <a:rPr sz="3300" b="0" spc="15" dirty="0">
                <a:solidFill>
                  <a:srgbClr val="FFFFFF"/>
                </a:solidFill>
                <a:latin typeface="Trebuchet MS"/>
                <a:cs typeface="Trebuchet MS"/>
              </a:rPr>
              <a:t> </a:t>
            </a:r>
            <a:r>
              <a:rPr sz="3300" b="0" dirty="0">
                <a:solidFill>
                  <a:srgbClr val="FFFFFF"/>
                </a:solidFill>
                <a:latin typeface="Trebuchet MS"/>
                <a:cs typeface="Trebuchet MS"/>
              </a:rPr>
              <a:t>corpus</a:t>
            </a:r>
            <a:r>
              <a:rPr sz="3300" b="0" spc="10" dirty="0">
                <a:solidFill>
                  <a:srgbClr val="FFFFFF"/>
                </a:solidFill>
                <a:latin typeface="Trebuchet MS"/>
                <a:cs typeface="Trebuchet MS"/>
              </a:rPr>
              <a:t> </a:t>
            </a:r>
            <a:r>
              <a:rPr sz="3300" b="0" dirty="0">
                <a:solidFill>
                  <a:srgbClr val="FFFFFF"/>
                </a:solidFill>
                <a:latin typeface="Trebuchet MS"/>
                <a:cs typeface="Trebuchet MS"/>
              </a:rPr>
              <a:t>=</a:t>
            </a:r>
            <a:r>
              <a:rPr sz="3300" b="0" spc="15" dirty="0">
                <a:solidFill>
                  <a:srgbClr val="FFFFFF"/>
                </a:solidFill>
                <a:latin typeface="Trebuchet MS"/>
                <a:cs typeface="Trebuchet MS"/>
              </a:rPr>
              <a:t> </a:t>
            </a:r>
            <a:r>
              <a:rPr sz="3300" b="0" dirty="0">
                <a:solidFill>
                  <a:srgbClr val="FFFFFF"/>
                </a:solidFill>
                <a:latin typeface="Trebuchet MS"/>
                <a:cs typeface="Trebuchet MS"/>
              </a:rPr>
              <a:t>Rs.</a:t>
            </a:r>
            <a:r>
              <a:rPr sz="3300" b="0" spc="15" dirty="0">
                <a:solidFill>
                  <a:srgbClr val="FFFFFF"/>
                </a:solidFill>
                <a:latin typeface="Trebuchet MS"/>
                <a:cs typeface="Trebuchet MS"/>
              </a:rPr>
              <a:t> </a:t>
            </a:r>
            <a:r>
              <a:rPr sz="3300" b="0" dirty="0">
                <a:solidFill>
                  <a:srgbClr val="FFFFFF"/>
                </a:solidFill>
                <a:latin typeface="Trebuchet MS"/>
                <a:cs typeface="Trebuchet MS"/>
              </a:rPr>
              <a:t>89-92</a:t>
            </a:r>
            <a:r>
              <a:rPr sz="3300" b="0" spc="15" dirty="0">
                <a:solidFill>
                  <a:srgbClr val="FFFFFF"/>
                </a:solidFill>
                <a:latin typeface="Trebuchet MS"/>
                <a:cs typeface="Trebuchet MS"/>
              </a:rPr>
              <a:t> </a:t>
            </a:r>
            <a:r>
              <a:rPr sz="3300" b="0" spc="-20" dirty="0">
                <a:solidFill>
                  <a:srgbClr val="FFFFFF"/>
                </a:solidFill>
                <a:latin typeface="Trebuchet MS"/>
                <a:cs typeface="Trebuchet MS"/>
              </a:rPr>
              <a:t>lacs</a:t>
            </a:r>
            <a:endParaRPr sz="3300" dirty="0">
              <a:latin typeface="Trebuchet MS"/>
              <a:cs typeface="Trebuchet MS"/>
            </a:endParaRPr>
          </a:p>
          <a:p>
            <a:pPr marL="12700">
              <a:lnSpc>
                <a:spcPts val="3879"/>
              </a:lnSpc>
              <a:spcBef>
                <a:spcPts val="3540"/>
              </a:spcBef>
            </a:pPr>
            <a:r>
              <a:rPr sz="3300" dirty="0"/>
              <a:t>WITHOUT</a:t>
            </a:r>
            <a:r>
              <a:rPr sz="3300" spc="-40" dirty="0"/>
              <a:t> </a:t>
            </a:r>
            <a:r>
              <a:rPr sz="3300" spc="-25" dirty="0"/>
              <a:t>SWP</a:t>
            </a:r>
            <a:endParaRPr sz="3300" dirty="0"/>
          </a:p>
          <a:p>
            <a:pPr marL="12700">
              <a:lnSpc>
                <a:spcPts val="3879"/>
              </a:lnSpc>
            </a:pPr>
            <a:r>
              <a:rPr sz="3300" b="0" spc="-45" dirty="0">
                <a:solidFill>
                  <a:srgbClr val="FFFFFF"/>
                </a:solidFill>
                <a:latin typeface="Trebuchet MS"/>
                <a:cs typeface="Trebuchet MS"/>
              </a:rPr>
              <a:t>Total</a:t>
            </a:r>
            <a:r>
              <a:rPr sz="3300" b="0" spc="10" dirty="0">
                <a:solidFill>
                  <a:srgbClr val="FFFFFF"/>
                </a:solidFill>
                <a:latin typeface="Trebuchet MS"/>
                <a:cs typeface="Trebuchet MS"/>
              </a:rPr>
              <a:t> </a:t>
            </a:r>
            <a:r>
              <a:rPr sz="3300" b="0" dirty="0">
                <a:solidFill>
                  <a:srgbClr val="FFFFFF"/>
                </a:solidFill>
                <a:latin typeface="Trebuchet MS"/>
                <a:cs typeface="Trebuchet MS"/>
              </a:rPr>
              <a:t>corpus</a:t>
            </a:r>
            <a:r>
              <a:rPr sz="3300" b="0" spc="10" dirty="0">
                <a:solidFill>
                  <a:srgbClr val="FFFFFF"/>
                </a:solidFill>
                <a:latin typeface="Trebuchet MS"/>
                <a:cs typeface="Trebuchet MS"/>
              </a:rPr>
              <a:t> </a:t>
            </a:r>
            <a:r>
              <a:rPr sz="3300" b="0" dirty="0">
                <a:solidFill>
                  <a:srgbClr val="FFFFFF"/>
                </a:solidFill>
                <a:latin typeface="Trebuchet MS"/>
                <a:cs typeface="Trebuchet MS"/>
              </a:rPr>
              <a:t>=</a:t>
            </a:r>
            <a:r>
              <a:rPr sz="3300" b="0" spc="15" dirty="0">
                <a:solidFill>
                  <a:srgbClr val="FFFFFF"/>
                </a:solidFill>
                <a:latin typeface="Trebuchet MS"/>
                <a:cs typeface="Trebuchet MS"/>
              </a:rPr>
              <a:t>  </a:t>
            </a:r>
            <a:r>
              <a:rPr sz="3300" b="0" dirty="0">
                <a:solidFill>
                  <a:srgbClr val="FFFFFF"/>
                </a:solidFill>
                <a:latin typeface="Trebuchet MS"/>
                <a:cs typeface="Trebuchet MS"/>
              </a:rPr>
              <a:t>Rs.</a:t>
            </a:r>
            <a:r>
              <a:rPr sz="3300" b="0" spc="10" dirty="0">
                <a:solidFill>
                  <a:srgbClr val="FFFFFF"/>
                </a:solidFill>
                <a:latin typeface="Trebuchet MS"/>
                <a:cs typeface="Trebuchet MS"/>
              </a:rPr>
              <a:t> </a:t>
            </a:r>
            <a:r>
              <a:rPr sz="3300" b="0" dirty="0">
                <a:solidFill>
                  <a:srgbClr val="FFFFFF"/>
                </a:solidFill>
                <a:latin typeface="Trebuchet MS"/>
                <a:cs typeface="Trebuchet MS"/>
              </a:rPr>
              <a:t>1.5-1.6</a:t>
            </a:r>
            <a:r>
              <a:rPr sz="3300" b="0" spc="15" dirty="0">
                <a:solidFill>
                  <a:srgbClr val="FFFFFF"/>
                </a:solidFill>
                <a:latin typeface="Trebuchet MS"/>
                <a:cs typeface="Trebuchet MS"/>
              </a:rPr>
              <a:t> </a:t>
            </a:r>
            <a:r>
              <a:rPr sz="3300" b="0" dirty="0">
                <a:solidFill>
                  <a:srgbClr val="FFFFFF"/>
                </a:solidFill>
                <a:latin typeface="Trebuchet MS"/>
                <a:cs typeface="Trebuchet MS"/>
              </a:rPr>
              <a:t>CR</a:t>
            </a:r>
            <a:r>
              <a:rPr sz="3300" b="0" spc="10" dirty="0">
                <a:solidFill>
                  <a:srgbClr val="FFFFFF"/>
                </a:solidFill>
                <a:latin typeface="Trebuchet MS"/>
                <a:cs typeface="Trebuchet MS"/>
              </a:rPr>
              <a:t> </a:t>
            </a:r>
            <a:r>
              <a:rPr sz="3300" b="0" dirty="0">
                <a:solidFill>
                  <a:srgbClr val="FFFFFF"/>
                </a:solidFill>
                <a:latin typeface="Trebuchet MS"/>
                <a:cs typeface="Trebuchet MS"/>
              </a:rPr>
              <a:t>in</a:t>
            </a:r>
            <a:r>
              <a:rPr sz="3300" b="0" spc="15" dirty="0">
                <a:solidFill>
                  <a:srgbClr val="FFFFFF"/>
                </a:solidFill>
                <a:latin typeface="Trebuchet MS"/>
                <a:cs typeface="Trebuchet MS"/>
              </a:rPr>
              <a:t> </a:t>
            </a:r>
            <a:r>
              <a:rPr sz="3300" b="0" dirty="0">
                <a:solidFill>
                  <a:srgbClr val="FFFFFF"/>
                </a:solidFill>
                <a:latin typeface="Trebuchet MS"/>
                <a:cs typeface="Trebuchet MS"/>
              </a:rPr>
              <a:t>10</a:t>
            </a:r>
            <a:r>
              <a:rPr sz="3300" b="0" spc="10" dirty="0">
                <a:solidFill>
                  <a:srgbClr val="FFFFFF"/>
                </a:solidFill>
                <a:latin typeface="Trebuchet MS"/>
                <a:cs typeface="Trebuchet MS"/>
              </a:rPr>
              <a:t> </a:t>
            </a:r>
            <a:r>
              <a:rPr sz="3300" b="0" dirty="0">
                <a:solidFill>
                  <a:srgbClr val="FFFFFF"/>
                </a:solidFill>
                <a:latin typeface="Trebuchet MS"/>
                <a:cs typeface="Trebuchet MS"/>
              </a:rPr>
              <a:t>years</a:t>
            </a:r>
            <a:r>
              <a:rPr sz="3300" b="0" spc="10" dirty="0">
                <a:solidFill>
                  <a:srgbClr val="FFFFFF"/>
                </a:solidFill>
                <a:latin typeface="Trebuchet MS"/>
                <a:cs typeface="Trebuchet MS"/>
              </a:rPr>
              <a:t> </a:t>
            </a:r>
            <a:r>
              <a:rPr sz="3300" b="0" dirty="0">
                <a:solidFill>
                  <a:srgbClr val="FFFFFF"/>
                </a:solidFill>
                <a:latin typeface="Trebuchet MS"/>
                <a:cs typeface="Trebuchet MS"/>
              </a:rPr>
              <a:t>(~12%</a:t>
            </a:r>
            <a:r>
              <a:rPr sz="3300" b="0" spc="15" dirty="0">
                <a:solidFill>
                  <a:srgbClr val="FFFFFF"/>
                </a:solidFill>
                <a:latin typeface="Trebuchet MS"/>
                <a:cs typeface="Trebuchet MS"/>
              </a:rPr>
              <a:t> </a:t>
            </a:r>
            <a:r>
              <a:rPr sz="3300" b="0" spc="-10" dirty="0">
                <a:solidFill>
                  <a:srgbClr val="FFFFFF"/>
                </a:solidFill>
                <a:latin typeface="Trebuchet MS"/>
                <a:cs typeface="Trebuchet MS"/>
              </a:rPr>
              <a:t>CAGR)</a:t>
            </a:r>
            <a:endParaRPr sz="3300" dirty="0">
              <a:latin typeface="Trebuchet MS"/>
              <a:cs typeface="Trebuchet MS"/>
            </a:endParaRPr>
          </a:p>
          <a:p>
            <a:pPr marL="12700">
              <a:lnSpc>
                <a:spcPct val="100000"/>
              </a:lnSpc>
              <a:spcBef>
                <a:spcPts val="3640"/>
              </a:spcBef>
            </a:pPr>
            <a:r>
              <a:rPr lang="en-IN" sz="3300" dirty="0"/>
              <a:t>Growth</a:t>
            </a:r>
            <a:r>
              <a:rPr sz="3300" spc="-10" dirty="0"/>
              <a:t>.</a:t>
            </a:r>
            <a:endParaRPr sz="3300" dirty="0"/>
          </a:p>
        </p:txBody>
      </p:sp>
      <p:graphicFrame>
        <p:nvGraphicFramePr>
          <p:cNvPr id="4" name="Table 3">
            <a:extLst>
              <a:ext uri="{FF2B5EF4-FFF2-40B4-BE49-F238E27FC236}">
                <a16:creationId xmlns:a16="http://schemas.microsoft.com/office/drawing/2014/main" id="{0E3CD529-2D41-6DFA-FD9C-4C6DD6007EF2}"/>
              </a:ext>
            </a:extLst>
          </p:cNvPr>
          <p:cNvGraphicFramePr>
            <a:graphicFrameLocks noGrp="1"/>
          </p:cNvGraphicFramePr>
          <p:nvPr>
            <p:extLst>
              <p:ext uri="{D42A27DB-BD31-4B8C-83A1-F6EECF244321}">
                <p14:modId xmlns:p14="http://schemas.microsoft.com/office/powerpoint/2010/main" val="4027061024"/>
              </p:ext>
            </p:extLst>
          </p:nvPr>
        </p:nvGraphicFramePr>
        <p:xfrm>
          <a:off x="12115800" y="2019300"/>
          <a:ext cx="5791200" cy="5854702"/>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885219589"/>
                    </a:ext>
                  </a:extLst>
                </a:gridCol>
                <a:gridCol w="2895600">
                  <a:extLst>
                    <a:ext uri="{9D8B030D-6E8A-4147-A177-3AD203B41FA5}">
                      <a16:colId xmlns:a16="http://schemas.microsoft.com/office/drawing/2014/main" val="646804220"/>
                    </a:ext>
                  </a:extLst>
                </a:gridCol>
              </a:tblGrid>
              <a:tr h="836386">
                <a:tc gridSpan="2">
                  <a:txBody>
                    <a:bodyPr/>
                    <a:lstStyle/>
                    <a:p>
                      <a:pPr algn="ctr"/>
                      <a:r>
                        <a:rPr lang="en-IN" sz="3000" dirty="0"/>
                        <a:t>50 lacs for 10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836386">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836386">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56 lacs</a:t>
                      </a:r>
                    </a:p>
                  </a:txBody>
                  <a:tcPr anchor="ctr">
                    <a:solidFill>
                      <a:srgbClr val="06480A"/>
                    </a:solidFill>
                  </a:tcPr>
                </a:tc>
                <a:extLst>
                  <a:ext uri="{0D108BD9-81ED-4DB2-BD59-A6C34878D82A}">
                    <a16:rowId xmlns:a16="http://schemas.microsoft.com/office/drawing/2014/main" val="4066799062"/>
                  </a:ext>
                </a:extLst>
              </a:tr>
              <a:tr h="836386">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70.24 lacs</a:t>
                      </a:r>
                    </a:p>
                  </a:txBody>
                  <a:tcPr anchor="ctr">
                    <a:solidFill>
                      <a:srgbClr val="06480A"/>
                    </a:solidFill>
                  </a:tcPr>
                </a:tc>
                <a:extLst>
                  <a:ext uri="{0D108BD9-81ED-4DB2-BD59-A6C34878D82A}">
                    <a16:rowId xmlns:a16="http://schemas.microsoft.com/office/drawing/2014/main" val="989724586"/>
                  </a:ext>
                </a:extLst>
              </a:tr>
              <a:tr h="836386">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88.11 lacs</a:t>
                      </a:r>
                    </a:p>
                  </a:txBody>
                  <a:tcPr anchor="ctr">
                    <a:solidFill>
                      <a:srgbClr val="06480A"/>
                    </a:solidFill>
                  </a:tcPr>
                </a:tc>
                <a:extLst>
                  <a:ext uri="{0D108BD9-81ED-4DB2-BD59-A6C34878D82A}">
                    <a16:rowId xmlns:a16="http://schemas.microsoft.com/office/drawing/2014/main" val="3504655174"/>
                  </a:ext>
                </a:extLst>
              </a:tr>
              <a:tr h="836386">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1.22 Cr</a:t>
                      </a:r>
                    </a:p>
                  </a:txBody>
                  <a:tcPr anchor="ctr">
                    <a:solidFill>
                      <a:srgbClr val="06480A"/>
                    </a:solidFill>
                  </a:tcPr>
                </a:tc>
                <a:extLst>
                  <a:ext uri="{0D108BD9-81ED-4DB2-BD59-A6C34878D82A}">
                    <a16:rowId xmlns:a16="http://schemas.microsoft.com/office/drawing/2014/main" val="720983064"/>
                  </a:ext>
                </a:extLst>
              </a:tr>
              <a:tr h="836386">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1.55 Cr</a:t>
                      </a:r>
                    </a:p>
                  </a:txBody>
                  <a:tcPr anchor="ctr">
                    <a:solidFill>
                      <a:srgbClr val="06480A"/>
                    </a:solidFill>
                  </a:tcPr>
                </a:tc>
                <a:extLst>
                  <a:ext uri="{0D108BD9-81ED-4DB2-BD59-A6C34878D82A}">
                    <a16:rowId xmlns:a16="http://schemas.microsoft.com/office/drawing/2014/main" val="134618812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148997" y="2161653"/>
            <a:ext cx="8697595" cy="1470660"/>
          </a:xfrm>
          <a:prstGeom prst="rect">
            <a:avLst/>
          </a:prstGeom>
        </p:spPr>
        <p:txBody>
          <a:bodyPr vert="horz" wrap="square" lIns="0" tIns="93980" rIns="0" bIns="0" rtlCol="0">
            <a:spAutoFit/>
          </a:bodyPr>
          <a:lstStyle/>
          <a:p>
            <a:pPr marL="12700">
              <a:lnSpc>
                <a:spcPct val="100000"/>
              </a:lnSpc>
              <a:spcBef>
                <a:spcPts val="740"/>
              </a:spcBef>
            </a:pPr>
            <a:r>
              <a:rPr sz="4200" spc="160" dirty="0">
                <a:solidFill>
                  <a:srgbClr val="E9BA3C"/>
                </a:solidFill>
              </a:rPr>
              <a:t>PUNJIBAAZAR</a:t>
            </a:r>
            <a:r>
              <a:rPr sz="4200" spc="-225" dirty="0">
                <a:solidFill>
                  <a:srgbClr val="E9BA3C"/>
                </a:solidFill>
              </a:rPr>
              <a:t> </a:t>
            </a:r>
            <a:r>
              <a:rPr sz="4200" spc="-50" dirty="0">
                <a:solidFill>
                  <a:srgbClr val="E9BA3C"/>
                </a:solidFill>
              </a:rPr>
              <a:t>–</a:t>
            </a:r>
            <a:endParaRPr sz="4200"/>
          </a:p>
          <a:p>
            <a:pPr marL="12700">
              <a:lnSpc>
                <a:spcPct val="100000"/>
              </a:lnSpc>
              <a:spcBef>
                <a:spcPts val="650"/>
              </a:spcBef>
            </a:pPr>
            <a:r>
              <a:rPr sz="4200" spc="140" dirty="0">
                <a:solidFill>
                  <a:srgbClr val="E9BA3C"/>
                </a:solidFill>
              </a:rPr>
              <a:t>Where</a:t>
            </a:r>
            <a:r>
              <a:rPr sz="4200" spc="-210" dirty="0">
                <a:solidFill>
                  <a:srgbClr val="E9BA3C"/>
                </a:solidFill>
              </a:rPr>
              <a:t> </a:t>
            </a:r>
            <a:r>
              <a:rPr sz="4200" dirty="0">
                <a:solidFill>
                  <a:srgbClr val="E9BA3C"/>
                </a:solidFill>
              </a:rPr>
              <a:t>Your</a:t>
            </a:r>
            <a:r>
              <a:rPr sz="4200" spc="-125" dirty="0">
                <a:solidFill>
                  <a:srgbClr val="E9BA3C"/>
                </a:solidFill>
              </a:rPr>
              <a:t> </a:t>
            </a:r>
            <a:r>
              <a:rPr sz="4200" spc="215" dirty="0">
                <a:solidFill>
                  <a:srgbClr val="E9BA3C"/>
                </a:solidFill>
              </a:rPr>
              <a:t>Wealth</a:t>
            </a:r>
            <a:r>
              <a:rPr sz="4200" spc="645" dirty="0">
                <a:solidFill>
                  <a:srgbClr val="E9BA3C"/>
                </a:solidFill>
              </a:rPr>
              <a:t> </a:t>
            </a:r>
            <a:r>
              <a:rPr sz="4200" spc="355" dirty="0">
                <a:solidFill>
                  <a:srgbClr val="E9BA3C"/>
                </a:solidFill>
              </a:rPr>
              <a:t>Compounds</a:t>
            </a:r>
            <a:endParaRPr sz="4200"/>
          </a:p>
        </p:txBody>
      </p:sp>
      <p:sp>
        <p:nvSpPr>
          <p:cNvPr id="3" name="object 3"/>
          <p:cNvSpPr txBox="1"/>
          <p:nvPr/>
        </p:nvSpPr>
        <p:spPr>
          <a:xfrm>
            <a:off x="1019846" y="4196031"/>
            <a:ext cx="15619094" cy="3083560"/>
          </a:xfrm>
          <a:prstGeom prst="rect">
            <a:avLst/>
          </a:prstGeom>
        </p:spPr>
        <p:txBody>
          <a:bodyPr vert="horz" wrap="square" lIns="0" tIns="12700" rIns="0" bIns="0" rtlCol="0">
            <a:spAutoFit/>
          </a:bodyPr>
          <a:lstStyle/>
          <a:p>
            <a:pPr marL="25400">
              <a:lnSpc>
                <a:spcPct val="100000"/>
              </a:lnSpc>
              <a:spcBef>
                <a:spcPts val="100"/>
              </a:spcBef>
            </a:pPr>
            <a:r>
              <a:rPr sz="3400" b="1" spc="-10" dirty="0">
                <a:solidFill>
                  <a:srgbClr val="FFFFFF"/>
                </a:solidFill>
                <a:latin typeface="Trebuchet MS"/>
                <a:cs typeface="Trebuchet MS"/>
              </a:rPr>
              <a:t>Our</a:t>
            </a:r>
            <a:r>
              <a:rPr sz="3400" b="1" spc="-285" dirty="0">
                <a:solidFill>
                  <a:srgbClr val="FFFFFF"/>
                </a:solidFill>
                <a:latin typeface="Trebuchet MS"/>
                <a:cs typeface="Trebuchet MS"/>
              </a:rPr>
              <a:t> </a:t>
            </a:r>
            <a:r>
              <a:rPr sz="3400" b="1" spc="170" dirty="0">
                <a:solidFill>
                  <a:srgbClr val="FFFFFF"/>
                </a:solidFill>
                <a:latin typeface="Trebuchet MS"/>
                <a:cs typeface="Trebuchet MS"/>
              </a:rPr>
              <a:t>Core</a:t>
            </a:r>
            <a:r>
              <a:rPr sz="3400" b="1" spc="-45" dirty="0">
                <a:solidFill>
                  <a:srgbClr val="FFFFFF"/>
                </a:solidFill>
                <a:latin typeface="Trebuchet MS"/>
                <a:cs typeface="Trebuchet MS"/>
              </a:rPr>
              <a:t> </a:t>
            </a:r>
            <a:r>
              <a:rPr sz="3400" b="1" spc="204" dirty="0">
                <a:solidFill>
                  <a:srgbClr val="FFFFFF"/>
                </a:solidFill>
                <a:latin typeface="Trebuchet MS"/>
                <a:cs typeface="Trebuchet MS"/>
              </a:rPr>
              <a:t>Ideology</a:t>
            </a:r>
            <a:endParaRPr sz="3400">
              <a:latin typeface="Trebuchet MS"/>
              <a:cs typeface="Trebuchet MS"/>
            </a:endParaRPr>
          </a:p>
          <a:p>
            <a:pPr>
              <a:lnSpc>
                <a:spcPct val="100000"/>
              </a:lnSpc>
              <a:spcBef>
                <a:spcPts val="170"/>
              </a:spcBef>
            </a:pPr>
            <a:endParaRPr sz="3400">
              <a:latin typeface="Trebuchet MS"/>
              <a:cs typeface="Trebuchet MS"/>
            </a:endParaRPr>
          </a:p>
          <a:p>
            <a:pPr marL="171450" marR="5080" indent="-165100">
              <a:lnSpc>
                <a:spcPts val="4000"/>
              </a:lnSpc>
              <a:buSzPct val="97058"/>
              <a:buChar char="•"/>
              <a:tabLst>
                <a:tab pos="171450" algn="l"/>
                <a:tab pos="238125" algn="l"/>
              </a:tabLst>
            </a:pPr>
            <a:r>
              <a:rPr sz="3400" dirty="0">
                <a:solidFill>
                  <a:srgbClr val="FFFFFF"/>
                </a:solidFill>
                <a:latin typeface="Trebuchet MS"/>
                <a:cs typeface="Trebuchet MS"/>
              </a:rPr>
              <a:t>	“Empowering </a:t>
            </a:r>
            <a:r>
              <a:rPr sz="3400" b="1" spc="155" dirty="0">
                <a:solidFill>
                  <a:srgbClr val="FFFFFF"/>
                </a:solidFill>
                <a:latin typeface="Trebuchet MS"/>
                <a:cs typeface="Trebuchet MS"/>
              </a:rPr>
              <a:t>every</a:t>
            </a:r>
            <a:r>
              <a:rPr sz="3400" b="1" spc="-90" dirty="0">
                <a:solidFill>
                  <a:srgbClr val="FFFFFF"/>
                </a:solidFill>
                <a:latin typeface="Trebuchet MS"/>
                <a:cs typeface="Trebuchet MS"/>
              </a:rPr>
              <a:t> </a:t>
            </a:r>
            <a:r>
              <a:rPr sz="3400" b="1" spc="175" dirty="0">
                <a:solidFill>
                  <a:srgbClr val="FFFFFF"/>
                </a:solidFill>
                <a:latin typeface="Trebuchet MS"/>
                <a:cs typeface="Trebuchet MS"/>
              </a:rPr>
              <a:t>indian</a:t>
            </a:r>
            <a:r>
              <a:rPr sz="3400" b="1" spc="130" dirty="0">
                <a:solidFill>
                  <a:srgbClr val="FFFFFF"/>
                </a:solidFill>
                <a:latin typeface="Trebuchet MS"/>
                <a:cs typeface="Trebuchet MS"/>
              </a:rPr>
              <a:t> </a:t>
            </a:r>
            <a:r>
              <a:rPr sz="3400" dirty="0">
                <a:solidFill>
                  <a:srgbClr val="FFFFFF"/>
                </a:solidFill>
                <a:latin typeface="Trebuchet MS"/>
                <a:cs typeface="Trebuchet MS"/>
              </a:rPr>
              <a:t>to</a:t>
            </a:r>
            <a:r>
              <a:rPr sz="3400" spc="35" dirty="0">
                <a:solidFill>
                  <a:srgbClr val="FFFFFF"/>
                </a:solidFill>
                <a:latin typeface="Trebuchet MS"/>
                <a:cs typeface="Trebuchet MS"/>
              </a:rPr>
              <a:t> </a:t>
            </a:r>
            <a:r>
              <a:rPr sz="3400" spc="114" dirty="0">
                <a:solidFill>
                  <a:srgbClr val="FFFFFF"/>
                </a:solidFill>
                <a:latin typeface="Trebuchet MS"/>
                <a:cs typeface="Trebuchet MS"/>
              </a:rPr>
              <a:t>build</a:t>
            </a:r>
            <a:r>
              <a:rPr sz="3400" spc="75" dirty="0">
                <a:solidFill>
                  <a:srgbClr val="FFFFFF"/>
                </a:solidFill>
                <a:latin typeface="Trebuchet MS"/>
                <a:cs typeface="Trebuchet MS"/>
              </a:rPr>
              <a:t> </a:t>
            </a:r>
            <a:r>
              <a:rPr sz="3400" spc="175" dirty="0">
                <a:solidFill>
                  <a:srgbClr val="FFFFFF"/>
                </a:solidFill>
                <a:latin typeface="Trebuchet MS"/>
                <a:cs typeface="Trebuchet MS"/>
              </a:rPr>
              <a:t>generational</a:t>
            </a:r>
            <a:r>
              <a:rPr sz="3400" spc="434" dirty="0">
                <a:solidFill>
                  <a:srgbClr val="FFFFFF"/>
                </a:solidFill>
                <a:latin typeface="Trebuchet MS"/>
                <a:cs typeface="Trebuchet MS"/>
              </a:rPr>
              <a:t> </a:t>
            </a:r>
            <a:r>
              <a:rPr sz="3400" spc="150" dirty="0">
                <a:solidFill>
                  <a:srgbClr val="FFFFFF"/>
                </a:solidFill>
                <a:latin typeface="Trebuchet MS"/>
                <a:cs typeface="Trebuchet MS"/>
              </a:rPr>
              <a:t>wealth</a:t>
            </a:r>
            <a:r>
              <a:rPr sz="3400" spc="90" dirty="0">
                <a:solidFill>
                  <a:srgbClr val="FFFFFF"/>
                </a:solidFill>
                <a:latin typeface="Trebuchet MS"/>
                <a:cs typeface="Trebuchet MS"/>
              </a:rPr>
              <a:t> </a:t>
            </a:r>
            <a:r>
              <a:rPr sz="3400" spc="195" dirty="0">
                <a:solidFill>
                  <a:srgbClr val="FFFFFF"/>
                </a:solidFill>
                <a:latin typeface="Trebuchet MS"/>
                <a:cs typeface="Trebuchet MS"/>
              </a:rPr>
              <a:t>through</a:t>
            </a:r>
            <a:r>
              <a:rPr sz="3400" spc="160" dirty="0">
                <a:solidFill>
                  <a:srgbClr val="FFFFFF"/>
                </a:solidFill>
                <a:latin typeface="Trebuchet MS"/>
                <a:cs typeface="Trebuchet MS"/>
              </a:rPr>
              <a:t> </a:t>
            </a:r>
            <a:r>
              <a:rPr sz="3400" b="1" spc="110" dirty="0">
                <a:solidFill>
                  <a:srgbClr val="FFFFFF"/>
                </a:solidFill>
                <a:latin typeface="Trebuchet MS"/>
                <a:cs typeface="Trebuchet MS"/>
              </a:rPr>
              <a:t>ethical, </a:t>
            </a:r>
            <a:r>
              <a:rPr sz="3400" b="1" spc="215" dirty="0">
                <a:solidFill>
                  <a:srgbClr val="FFFFFF"/>
                </a:solidFill>
                <a:latin typeface="Trebuchet MS"/>
                <a:cs typeface="Trebuchet MS"/>
              </a:rPr>
              <a:t>educated</a:t>
            </a:r>
            <a:r>
              <a:rPr sz="3400" b="1" dirty="0">
                <a:solidFill>
                  <a:srgbClr val="FFFFFF"/>
                </a:solidFill>
                <a:latin typeface="Trebuchet MS"/>
                <a:cs typeface="Trebuchet MS"/>
              </a:rPr>
              <a:t> </a:t>
            </a:r>
            <a:r>
              <a:rPr sz="3400" b="1" spc="229" dirty="0">
                <a:solidFill>
                  <a:srgbClr val="FFFFFF"/>
                </a:solidFill>
                <a:latin typeface="Trebuchet MS"/>
                <a:cs typeface="Trebuchet MS"/>
              </a:rPr>
              <a:t>and</a:t>
            </a:r>
            <a:r>
              <a:rPr sz="3400" b="1" spc="105" dirty="0">
                <a:solidFill>
                  <a:srgbClr val="FFFFFF"/>
                </a:solidFill>
                <a:latin typeface="Trebuchet MS"/>
                <a:cs typeface="Trebuchet MS"/>
              </a:rPr>
              <a:t> </a:t>
            </a:r>
            <a:r>
              <a:rPr sz="3400" b="1" spc="245" dirty="0">
                <a:solidFill>
                  <a:srgbClr val="FFFFFF"/>
                </a:solidFill>
                <a:latin typeface="Trebuchet MS"/>
                <a:cs typeface="Trebuchet MS"/>
              </a:rPr>
              <a:t>systematic</a:t>
            </a:r>
            <a:r>
              <a:rPr sz="3400" b="1" spc="595" dirty="0">
                <a:solidFill>
                  <a:srgbClr val="FFFFFF"/>
                </a:solidFill>
                <a:latin typeface="Trebuchet MS"/>
                <a:cs typeface="Trebuchet MS"/>
              </a:rPr>
              <a:t> </a:t>
            </a:r>
            <a:r>
              <a:rPr sz="3400" b="1" spc="130" dirty="0">
                <a:solidFill>
                  <a:srgbClr val="FFFFFF"/>
                </a:solidFill>
                <a:latin typeface="Trebuchet MS"/>
                <a:cs typeface="Trebuchet MS"/>
              </a:rPr>
              <a:t>investing</a:t>
            </a:r>
            <a:r>
              <a:rPr sz="3400" spc="130" dirty="0">
                <a:solidFill>
                  <a:srgbClr val="FFFFFF"/>
                </a:solidFill>
                <a:latin typeface="Trebuchet MS"/>
                <a:cs typeface="Trebuchet MS"/>
              </a:rPr>
              <a:t>”.</a:t>
            </a:r>
            <a:endParaRPr sz="3400">
              <a:latin typeface="Trebuchet MS"/>
              <a:cs typeface="Trebuchet MS"/>
            </a:endParaRPr>
          </a:p>
          <a:p>
            <a:pPr marL="238760" indent="-231775">
              <a:lnSpc>
                <a:spcPts val="3840"/>
              </a:lnSpc>
              <a:buSzPct val="97058"/>
              <a:buChar char="•"/>
              <a:tabLst>
                <a:tab pos="238760" algn="l"/>
              </a:tabLst>
            </a:pPr>
            <a:r>
              <a:rPr sz="3400" dirty="0">
                <a:solidFill>
                  <a:srgbClr val="FFFFFF"/>
                </a:solidFill>
                <a:latin typeface="Trebuchet MS"/>
                <a:cs typeface="Trebuchet MS"/>
              </a:rPr>
              <a:t>Fusion</a:t>
            </a:r>
            <a:r>
              <a:rPr sz="3400" spc="-75" dirty="0">
                <a:solidFill>
                  <a:srgbClr val="FFFFFF"/>
                </a:solidFill>
                <a:latin typeface="Trebuchet MS"/>
                <a:cs typeface="Trebuchet MS"/>
              </a:rPr>
              <a:t> </a:t>
            </a:r>
            <a:r>
              <a:rPr sz="3400" dirty="0">
                <a:solidFill>
                  <a:srgbClr val="FFFFFF"/>
                </a:solidFill>
                <a:latin typeface="Trebuchet MS"/>
                <a:cs typeface="Trebuchet MS"/>
              </a:rPr>
              <a:t>of</a:t>
            </a:r>
            <a:r>
              <a:rPr sz="3400" spc="35" dirty="0">
                <a:solidFill>
                  <a:srgbClr val="FFFFFF"/>
                </a:solidFill>
                <a:latin typeface="Trebuchet MS"/>
                <a:cs typeface="Trebuchet MS"/>
              </a:rPr>
              <a:t> </a:t>
            </a:r>
            <a:r>
              <a:rPr sz="3400" b="1" spc="190" dirty="0">
                <a:solidFill>
                  <a:srgbClr val="FFFFFF"/>
                </a:solidFill>
                <a:latin typeface="Trebuchet MS"/>
                <a:cs typeface="Trebuchet MS"/>
              </a:rPr>
              <a:t>Indian</a:t>
            </a:r>
            <a:r>
              <a:rPr sz="3400" b="1" spc="-35" dirty="0">
                <a:solidFill>
                  <a:srgbClr val="FFFFFF"/>
                </a:solidFill>
                <a:latin typeface="Trebuchet MS"/>
                <a:cs typeface="Trebuchet MS"/>
              </a:rPr>
              <a:t> </a:t>
            </a:r>
            <a:r>
              <a:rPr sz="3400" b="1" spc="229" dirty="0">
                <a:solidFill>
                  <a:srgbClr val="FFFFFF"/>
                </a:solidFill>
                <a:latin typeface="Trebuchet MS"/>
                <a:cs typeface="Trebuchet MS"/>
              </a:rPr>
              <a:t>values</a:t>
            </a:r>
            <a:r>
              <a:rPr sz="3400" b="1" spc="220" dirty="0">
                <a:solidFill>
                  <a:srgbClr val="FFFFFF"/>
                </a:solidFill>
                <a:latin typeface="Trebuchet MS"/>
                <a:cs typeface="Trebuchet MS"/>
              </a:rPr>
              <a:t> </a:t>
            </a:r>
            <a:r>
              <a:rPr sz="3400" dirty="0">
                <a:solidFill>
                  <a:srgbClr val="FFFFFF"/>
                </a:solidFill>
                <a:latin typeface="Trebuchet MS"/>
                <a:cs typeface="Trebuchet MS"/>
              </a:rPr>
              <a:t>with</a:t>
            </a:r>
            <a:r>
              <a:rPr sz="3400" spc="10" dirty="0">
                <a:solidFill>
                  <a:srgbClr val="FFFFFF"/>
                </a:solidFill>
                <a:latin typeface="Trebuchet MS"/>
                <a:cs typeface="Trebuchet MS"/>
              </a:rPr>
              <a:t> </a:t>
            </a:r>
            <a:r>
              <a:rPr sz="3400" b="1" spc="229" dirty="0">
                <a:solidFill>
                  <a:srgbClr val="FFFFFF"/>
                </a:solidFill>
                <a:latin typeface="Trebuchet MS"/>
                <a:cs typeface="Trebuchet MS"/>
              </a:rPr>
              <a:t>global</a:t>
            </a:r>
            <a:r>
              <a:rPr sz="3400" b="1" spc="15" dirty="0">
                <a:solidFill>
                  <a:srgbClr val="FFFFFF"/>
                </a:solidFill>
                <a:latin typeface="Trebuchet MS"/>
                <a:cs typeface="Trebuchet MS"/>
              </a:rPr>
              <a:t> </a:t>
            </a:r>
            <a:r>
              <a:rPr sz="3400" b="1" spc="195" dirty="0">
                <a:solidFill>
                  <a:srgbClr val="FFFFFF"/>
                </a:solidFill>
                <a:latin typeface="Trebuchet MS"/>
                <a:cs typeface="Trebuchet MS"/>
              </a:rPr>
              <a:t>investment</a:t>
            </a:r>
            <a:r>
              <a:rPr sz="3400" b="1" spc="484" dirty="0">
                <a:solidFill>
                  <a:srgbClr val="FFFFFF"/>
                </a:solidFill>
                <a:latin typeface="Trebuchet MS"/>
                <a:cs typeface="Trebuchet MS"/>
              </a:rPr>
              <a:t> </a:t>
            </a:r>
            <a:r>
              <a:rPr sz="3400" b="1" spc="280" dirty="0">
                <a:solidFill>
                  <a:srgbClr val="FFFFFF"/>
                </a:solidFill>
                <a:latin typeface="Trebuchet MS"/>
                <a:cs typeface="Trebuchet MS"/>
              </a:rPr>
              <a:t>acumen.</a:t>
            </a:r>
            <a:endParaRPr sz="3400">
              <a:latin typeface="Trebuchet MS"/>
              <a:cs typeface="Trebuchet MS"/>
            </a:endParaRPr>
          </a:p>
          <a:p>
            <a:pPr marL="238760" indent="-231775">
              <a:lnSpc>
                <a:spcPts val="4040"/>
              </a:lnSpc>
              <a:buSzPct val="97058"/>
              <a:buChar char="•"/>
              <a:tabLst>
                <a:tab pos="238760" algn="l"/>
              </a:tabLst>
            </a:pPr>
            <a:r>
              <a:rPr sz="3400" spc="-40" dirty="0">
                <a:solidFill>
                  <a:srgbClr val="FFFFFF"/>
                </a:solidFill>
                <a:latin typeface="Trebuchet MS"/>
                <a:cs typeface="Trebuchet MS"/>
              </a:rPr>
              <a:t>Transparent,</a:t>
            </a:r>
            <a:r>
              <a:rPr sz="3400" spc="-105" dirty="0">
                <a:solidFill>
                  <a:srgbClr val="FFFFFF"/>
                </a:solidFill>
                <a:latin typeface="Trebuchet MS"/>
                <a:cs typeface="Trebuchet MS"/>
              </a:rPr>
              <a:t> </a:t>
            </a:r>
            <a:r>
              <a:rPr sz="3400" b="1" spc="225" dirty="0">
                <a:solidFill>
                  <a:srgbClr val="FFFFFF"/>
                </a:solidFill>
                <a:latin typeface="Trebuchet MS"/>
                <a:cs typeface="Trebuchet MS"/>
              </a:rPr>
              <a:t>SEBI-</a:t>
            </a:r>
            <a:r>
              <a:rPr sz="3400" b="1" spc="220" dirty="0">
                <a:solidFill>
                  <a:srgbClr val="FFFFFF"/>
                </a:solidFill>
                <a:latin typeface="Trebuchet MS"/>
                <a:cs typeface="Trebuchet MS"/>
              </a:rPr>
              <a:t>compliant</a:t>
            </a:r>
            <a:r>
              <a:rPr sz="3400" b="1" spc="-10" dirty="0">
                <a:solidFill>
                  <a:srgbClr val="FFFFFF"/>
                </a:solidFill>
                <a:latin typeface="Trebuchet MS"/>
                <a:cs typeface="Trebuchet MS"/>
              </a:rPr>
              <a:t> </a:t>
            </a:r>
            <a:r>
              <a:rPr sz="3400" b="1" spc="204" dirty="0">
                <a:solidFill>
                  <a:srgbClr val="FFFFFF"/>
                </a:solidFill>
                <a:latin typeface="Trebuchet MS"/>
                <a:cs typeface="Trebuchet MS"/>
              </a:rPr>
              <a:t>products</a:t>
            </a:r>
            <a:r>
              <a:rPr sz="3400" b="1" spc="175" dirty="0">
                <a:solidFill>
                  <a:srgbClr val="FFFFFF"/>
                </a:solidFill>
                <a:latin typeface="Trebuchet MS"/>
                <a:cs typeface="Trebuchet MS"/>
              </a:rPr>
              <a:t> </a:t>
            </a:r>
            <a:r>
              <a:rPr sz="3400" spc="265" dirty="0">
                <a:solidFill>
                  <a:srgbClr val="FFFFFF"/>
                </a:solidFill>
                <a:latin typeface="Trebuchet MS"/>
                <a:cs typeface="Trebuchet MS"/>
              </a:rPr>
              <a:t>and</a:t>
            </a:r>
            <a:r>
              <a:rPr sz="3400" spc="340" dirty="0">
                <a:solidFill>
                  <a:srgbClr val="FFFFFF"/>
                </a:solidFill>
                <a:latin typeface="Trebuchet MS"/>
                <a:cs typeface="Trebuchet MS"/>
              </a:rPr>
              <a:t> </a:t>
            </a:r>
            <a:r>
              <a:rPr sz="3400" spc="200" dirty="0">
                <a:solidFill>
                  <a:srgbClr val="FFFFFF"/>
                </a:solidFill>
                <a:latin typeface="Trebuchet MS"/>
                <a:cs typeface="Trebuchet MS"/>
              </a:rPr>
              <a:t>ISO-</a:t>
            </a:r>
            <a:r>
              <a:rPr sz="3400" spc="600" dirty="0">
                <a:solidFill>
                  <a:srgbClr val="FFFFFF"/>
                </a:solidFill>
                <a:latin typeface="Trebuchet MS"/>
                <a:cs typeface="Trebuchet MS"/>
              </a:rPr>
              <a:t> </a:t>
            </a:r>
            <a:r>
              <a:rPr sz="3400" spc="204" dirty="0">
                <a:solidFill>
                  <a:srgbClr val="FFFFFF"/>
                </a:solidFill>
                <a:latin typeface="Trebuchet MS"/>
                <a:cs typeface="Trebuchet MS"/>
              </a:rPr>
              <a:t>aligned</a:t>
            </a:r>
            <a:r>
              <a:rPr sz="3400" spc="175" dirty="0">
                <a:solidFill>
                  <a:srgbClr val="FFFFFF"/>
                </a:solidFill>
                <a:latin typeface="Trebuchet MS"/>
                <a:cs typeface="Trebuchet MS"/>
              </a:rPr>
              <a:t> </a:t>
            </a:r>
            <a:r>
              <a:rPr sz="3400" spc="250" dirty="0">
                <a:solidFill>
                  <a:srgbClr val="FFFFFF"/>
                </a:solidFill>
                <a:latin typeface="Trebuchet MS"/>
                <a:cs typeface="Trebuchet MS"/>
              </a:rPr>
              <a:t>systems. </a:t>
            </a:r>
            <a:endParaRPr sz="3400">
              <a:latin typeface="Trebuchet MS"/>
              <a:cs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4604" rIns="0" bIns="0" rtlCol="0">
            <a:spAutoFit/>
          </a:bodyPr>
          <a:lstStyle/>
          <a:p>
            <a:pPr marL="12700">
              <a:lnSpc>
                <a:spcPct val="100000"/>
              </a:lnSpc>
              <a:spcBef>
                <a:spcPts val="114"/>
              </a:spcBef>
            </a:pPr>
            <a:r>
              <a:rPr dirty="0"/>
              <a:t>Rs 50 lacs for 15</a:t>
            </a:r>
            <a:r>
              <a:rPr spc="5" dirty="0"/>
              <a:t> </a:t>
            </a:r>
            <a:r>
              <a:rPr spc="-10" dirty="0"/>
              <a:t>years</a:t>
            </a:r>
          </a:p>
        </p:txBody>
      </p:sp>
      <p:sp>
        <p:nvSpPr>
          <p:cNvPr id="3" name="object 3"/>
          <p:cNvSpPr txBox="1">
            <a:spLocks noGrp="1"/>
          </p:cNvSpPr>
          <p:nvPr>
            <p:ph type="body" idx="1"/>
          </p:nvPr>
        </p:nvSpPr>
        <p:spPr>
          <a:xfrm>
            <a:off x="1409881" y="2877391"/>
            <a:ext cx="10309225" cy="5731619"/>
          </a:xfrm>
          <a:prstGeom prst="rect">
            <a:avLst/>
          </a:prstGeom>
        </p:spPr>
        <p:txBody>
          <a:bodyPr vert="horz" wrap="square" lIns="0" tIns="596187" rIns="0" bIns="0" rtlCol="0">
            <a:spAutoFit/>
          </a:bodyPr>
          <a:lstStyle/>
          <a:p>
            <a:pPr marL="5715">
              <a:lnSpc>
                <a:spcPts val="4040"/>
              </a:lnSpc>
              <a:spcBef>
                <a:spcPts val="100"/>
              </a:spcBef>
            </a:pPr>
            <a:r>
              <a:rPr dirty="0"/>
              <a:t>WITH</a:t>
            </a:r>
            <a:r>
              <a:rPr spc="-5" dirty="0"/>
              <a:t> </a:t>
            </a:r>
            <a:r>
              <a:rPr spc="-25" dirty="0"/>
              <a:t>SWP</a:t>
            </a:r>
          </a:p>
          <a:p>
            <a:pPr marL="5715" marR="334645">
              <a:lnSpc>
                <a:spcPts val="4000"/>
              </a:lnSpc>
              <a:spcBef>
                <a:spcPts val="160"/>
              </a:spcBef>
            </a:pPr>
            <a:r>
              <a:rPr b="0" spc="-65" dirty="0">
                <a:solidFill>
                  <a:srgbClr val="FFFFFF"/>
                </a:solidFill>
                <a:latin typeface="Trebuchet MS"/>
                <a:cs typeface="Trebuchet MS"/>
              </a:rPr>
              <a:t>Total</a:t>
            </a:r>
            <a:r>
              <a:rPr b="0" spc="-85" dirty="0">
                <a:solidFill>
                  <a:srgbClr val="FFFFFF"/>
                </a:solidFill>
                <a:latin typeface="Trebuchet MS"/>
                <a:cs typeface="Trebuchet MS"/>
              </a:rPr>
              <a:t> </a:t>
            </a:r>
            <a:r>
              <a:rPr b="0" dirty="0">
                <a:solidFill>
                  <a:srgbClr val="FFFFFF"/>
                </a:solidFill>
                <a:latin typeface="Trebuchet MS"/>
                <a:cs typeface="Trebuchet MS"/>
              </a:rPr>
              <a:t>withdrawal</a:t>
            </a:r>
            <a:r>
              <a:rPr b="0" spc="-85" dirty="0">
                <a:solidFill>
                  <a:srgbClr val="FFFFFF"/>
                </a:solidFill>
                <a:latin typeface="Trebuchet MS"/>
                <a:cs typeface="Trebuchet MS"/>
              </a:rPr>
              <a:t> </a:t>
            </a:r>
            <a:r>
              <a:rPr b="0" dirty="0">
                <a:solidFill>
                  <a:srgbClr val="FFFFFF"/>
                </a:solidFill>
                <a:latin typeface="Trebuchet MS"/>
                <a:cs typeface="Trebuchet MS"/>
              </a:rPr>
              <a:t>Rs</a:t>
            </a:r>
            <a:r>
              <a:rPr b="0" spc="-85" dirty="0">
                <a:solidFill>
                  <a:srgbClr val="FFFFFF"/>
                </a:solidFill>
                <a:latin typeface="Trebuchet MS"/>
                <a:cs typeface="Trebuchet MS"/>
              </a:rPr>
              <a:t> </a:t>
            </a:r>
            <a:r>
              <a:rPr b="0" dirty="0">
                <a:solidFill>
                  <a:srgbClr val="FFFFFF"/>
                </a:solidFill>
                <a:latin typeface="Trebuchet MS"/>
                <a:cs typeface="Trebuchet MS"/>
              </a:rPr>
              <a:t>25000*180=</a:t>
            </a:r>
            <a:r>
              <a:rPr b="0" spc="-85" dirty="0">
                <a:solidFill>
                  <a:srgbClr val="FFFFFF"/>
                </a:solidFill>
                <a:latin typeface="Trebuchet MS"/>
                <a:cs typeface="Trebuchet MS"/>
              </a:rPr>
              <a:t> </a:t>
            </a:r>
            <a:r>
              <a:rPr b="0" dirty="0">
                <a:solidFill>
                  <a:srgbClr val="FFFFFF"/>
                </a:solidFill>
                <a:latin typeface="Trebuchet MS"/>
                <a:cs typeface="Trebuchet MS"/>
              </a:rPr>
              <a:t>Rs</a:t>
            </a:r>
            <a:r>
              <a:rPr b="0" spc="-85" dirty="0">
                <a:solidFill>
                  <a:srgbClr val="FFFFFF"/>
                </a:solidFill>
                <a:latin typeface="Trebuchet MS"/>
                <a:cs typeface="Trebuchet MS"/>
              </a:rPr>
              <a:t> </a:t>
            </a:r>
            <a:r>
              <a:rPr b="0" dirty="0">
                <a:solidFill>
                  <a:srgbClr val="FFFFFF"/>
                </a:solidFill>
                <a:latin typeface="Trebuchet MS"/>
                <a:cs typeface="Trebuchet MS"/>
              </a:rPr>
              <a:t>45</a:t>
            </a:r>
            <a:r>
              <a:rPr b="0" spc="-85" dirty="0">
                <a:solidFill>
                  <a:srgbClr val="FFFFFF"/>
                </a:solidFill>
                <a:latin typeface="Trebuchet MS"/>
                <a:cs typeface="Trebuchet MS"/>
              </a:rPr>
              <a:t> </a:t>
            </a:r>
            <a:r>
              <a:rPr b="0" spc="-20" dirty="0">
                <a:solidFill>
                  <a:srgbClr val="FFFFFF"/>
                </a:solidFill>
                <a:latin typeface="Trebuchet MS"/>
                <a:cs typeface="Trebuchet MS"/>
              </a:rPr>
              <a:t>lacs </a:t>
            </a:r>
            <a:r>
              <a:rPr b="0" dirty="0">
                <a:solidFill>
                  <a:srgbClr val="FFFFFF"/>
                </a:solidFill>
                <a:latin typeface="Trebuchet MS"/>
                <a:cs typeface="Trebuchet MS"/>
              </a:rPr>
              <a:t>Withdrawal=</a:t>
            </a:r>
            <a:r>
              <a:rPr b="0" spc="-100" dirty="0">
                <a:solidFill>
                  <a:srgbClr val="FFFFFF"/>
                </a:solidFill>
                <a:latin typeface="Trebuchet MS"/>
                <a:cs typeface="Trebuchet MS"/>
              </a:rPr>
              <a:t> </a:t>
            </a:r>
            <a:r>
              <a:rPr b="0" dirty="0">
                <a:solidFill>
                  <a:srgbClr val="FFFFFF"/>
                </a:solidFill>
                <a:latin typeface="Trebuchet MS"/>
                <a:cs typeface="Trebuchet MS"/>
              </a:rPr>
              <a:t>Rs.</a:t>
            </a:r>
            <a:r>
              <a:rPr b="0" spc="-90" dirty="0">
                <a:solidFill>
                  <a:srgbClr val="FFFFFF"/>
                </a:solidFill>
                <a:latin typeface="Trebuchet MS"/>
                <a:cs typeface="Trebuchet MS"/>
              </a:rPr>
              <a:t> </a:t>
            </a:r>
            <a:r>
              <a:rPr b="0" dirty="0">
                <a:solidFill>
                  <a:srgbClr val="FFFFFF"/>
                </a:solidFill>
                <a:latin typeface="Trebuchet MS"/>
                <a:cs typeface="Trebuchet MS"/>
              </a:rPr>
              <a:t>45</a:t>
            </a:r>
            <a:r>
              <a:rPr b="0" spc="-90" dirty="0">
                <a:solidFill>
                  <a:srgbClr val="FFFFFF"/>
                </a:solidFill>
                <a:latin typeface="Trebuchet MS"/>
                <a:cs typeface="Trebuchet MS"/>
              </a:rPr>
              <a:t> </a:t>
            </a:r>
            <a:r>
              <a:rPr b="0" spc="-20" dirty="0">
                <a:solidFill>
                  <a:srgbClr val="FFFFFF"/>
                </a:solidFill>
                <a:latin typeface="Trebuchet MS"/>
                <a:cs typeface="Trebuchet MS"/>
              </a:rPr>
              <a:t>lacs</a:t>
            </a:r>
          </a:p>
          <a:p>
            <a:pPr marL="5715">
              <a:lnSpc>
                <a:spcPts val="3879"/>
              </a:lnSpc>
            </a:pPr>
            <a:r>
              <a:rPr b="0" spc="-10" dirty="0">
                <a:solidFill>
                  <a:srgbClr val="FFFFFF"/>
                </a:solidFill>
                <a:latin typeface="Trebuchet MS"/>
                <a:cs typeface="Trebuchet MS"/>
              </a:rPr>
              <a:t>Remaining</a:t>
            </a:r>
            <a:r>
              <a:rPr b="0" spc="-75" dirty="0">
                <a:solidFill>
                  <a:srgbClr val="FFFFFF"/>
                </a:solidFill>
                <a:latin typeface="Trebuchet MS"/>
                <a:cs typeface="Trebuchet MS"/>
              </a:rPr>
              <a:t> </a:t>
            </a:r>
            <a:r>
              <a:rPr b="0" dirty="0">
                <a:solidFill>
                  <a:srgbClr val="FFFFFF"/>
                </a:solidFill>
                <a:latin typeface="Trebuchet MS"/>
                <a:cs typeface="Trebuchet MS"/>
              </a:rPr>
              <a:t>corpus=</a:t>
            </a:r>
            <a:r>
              <a:rPr b="0" spc="-70" dirty="0">
                <a:solidFill>
                  <a:srgbClr val="FFFFFF"/>
                </a:solidFill>
                <a:latin typeface="Trebuchet MS"/>
                <a:cs typeface="Trebuchet MS"/>
              </a:rPr>
              <a:t> </a:t>
            </a:r>
            <a:r>
              <a:rPr b="0" dirty="0">
                <a:solidFill>
                  <a:srgbClr val="FFFFFF"/>
                </a:solidFill>
                <a:latin typeface="Trebuchet MS"/>
                <a:cs typeface="Trebuchet MS"/>
              </a:rPr>
              <a:t>Rs</a:t>
            </a:r>
            <a:r>
              <a:rPr b="0" spc="-70" dirty="0">
                <a:solidFill>
                  <a:srgbClr val="FFFFFF"/>
                </a:solidFill>
                <a:latin typeface="Trebuchet MS"/>
                <a:cs typeface="Trebuchet MS"/>
              </a:rPr>
              <a:t> </a:t>
            </a:r>
            <a:r>
              <a:rPr b="0" dirty="0">
                <a:solidFill>
                  <a:srgbClr val="FFFFFF"/>
                </a:solidFill>
                <a:latin typeface="Trebuchet MS"/>
                <a:cs typeface="Trebuchet MS"/>
              </a:rPr>
              <a:t>1.6</a:t>
            </a:r>
            <a:r>
              <a:rPr b="0" spc="-75" dirty="0">
                <a:solidFill>
                  <a:srgbClr val="FFFFFF"/>
                </a:solidFill>
                <a:latin typeface="Trebuchet MS"/>
                <a:cs typeface="Trebuchet MS"/>
              </a:rPr>
              <a:t> </a:t>
            </a:r>
            <a:r>
              <a:rPr b="0" dirty="0">
                <a:solidFill>
                  <a:srgbClr val="FFFFFF"/>
                </a:solidFill>
                <a:latin typeface="Trebuchet MS"/>
                <a:cs typeface="Trebuchet MS"/>
              </a:rPr>
              <a:t>CR</a:t>
            </a:r>
            <a:r>
              <a:rPr b="0" spc="-70" dirty="0">
                <a:solidFill>
                  <a:srgbClr val="FFFFFF"/>
                </a:solidFill>
                <a:latin typeface="Trebuchet MS"/>
                <a:cs typeface="Trebuchet MS"/>
              </a:rPr>
              <a:t> </a:t>
            </a:r>
            <a:r>
              <a:rPr b="0" dirty="0">
                <a:solidFill>
                  <a:srgbClr val="FFFFFF"/>
                </a:solidFill>
                <a:latin typeface="Trebuchet MS"/>
                <a:cs typeface="Trebuchet MS"/>
              </a:rPr>
              <a:t>(~12%</a:t>
            </a:r>
            <a:r>
              <a:rPr b="0" spc="-70" dirty="0">
                <a:solidFill>
                  <a:srgbClr val="FFFFFF"/>
                </a:solidFill>
                <a:latin typeface="Trebuchet MS"/>
                <a:cs typeface="Trebuchet MS"/>
              </a:rPr>
              <a:t> </a:t>
            </a:r>
            <a:r>
              <a:rPr b="0" spc="-10" dirty="0">
                <a:solidFill>
                  <a:srgbClr val="FFFFFF"/>
                </a:solidFill>
                <a:latin typeface="Trebuchet MS"/>
                <a:cs typeface="Trebuchet MS"/>
              </a:rPr>
              <a:t>CAGR)</a:t>
            </a:r>
          </a:p>
          <a:p>
            <a:pPr marL="5715">
              <a:lnSpc>
                <a:spcPts val="4040"/>
              </a:lnSpc>
              <a:spcBef>
                <a:spcPts val="3919"/>
              </a:spcBef>
            </a:pPr>
            <a:r>
              <a:rPr dirty="0"/>
              <a:t>WITHOUT</a:t>
            </a:r>
            <a:r>
              <a:rPr spc="-85" dirty="0"/>
              <a:t> </a:t>
            </a:r>
            <a:r>
              <a:rPr spc="-25" dirty="0"/>
              <a:t>SWP</a:t>
            </a:r>
          </a:p>
          <a:p>
            <a:pPr marL="5715">
              <a:lnSpc>
                <a:spcPts val="4040"/>
              </a:lnSpc>
            </a:pPr>
            <a:r>
              <a:rPr b="0" spc="-65" dirty="0">
                <a:solidFill>
                  <a:srgbClr val="FFFFFF"/>
                </a:solidFill>
                <a:latin typeface="Trebuchet MS"/>
                <a:cs typeface="Trebuchet MS"/>
              </a:rPr>
              <a:t>Total</a:t>
            </a:r>
            <a:r>
              <a:rPr b="0" spc="-60" dirty="0">
                <a:solidFill>
                  <a:srgbClr val="FFFFFF"/>
                </a:solidFill>
                <a:latin typeface="Trebuchet MS"/>
                <a:cs typeface="Trebuchet MS"/>
              </a:rPr>
              <a:t> </a:t>
            </a:r>
            <a:r>
              <a:rPr b="0" dirty="0">
                <a:solidFill>
                  <a:srgbClr val="FFFFFF"/>
                </a:solidFill>
                <a:latin typeface="Trebuchet MS"/>
                <a:cs typeface="Trebuchet MS"/>
              </a:rPr>
              <a:t>corpus</a:t>
            </a:r>
            <a:r>
              <a:rPr b="0" spc="-55" dirty="0">
                <a:solidFill>
                  <a:srgbClr val="FFFFFF"/>
                </a:solidFill>
                <a:latin typeface="Trebuchet MS"/>
                <a:cs typeface="Trebuchet MS"/>
              </a:rPr>
              <a:t> </a:t>
            </a:r>
            <a:r>
              <a:rPr b="0" dirty="0">
                <a:solidFill>
                  <a:srgbClr val="FFFFFF"/>
                </a:solidFill>
                <a:latin typeface="Trebuchet MS"/>
                <a:cs typeface="Trebuchet MS"/>
              </a:rPr>
              <a:t>=</a:t>
            </a:r>
            <a:r>
              <a:rPr b="0" spc="-60" dirty="0">
                <a:solidFill>
                  <a:srgbClr val="FFFFFF"/>
                </a:solidFill>
                <a:latin typeface="Trebuchet MS"/>
                <a:cs typeface="Trebuchet MS"/>
              </a:rPr>
              <a:t> </a:t>
            </a:r>
            <a:r>
              <a:rPr b="0" dirty="0">
                <a:solidFill>
                  <a:srgbClr val="FFFFFF"/>
                </a:solidFill>
                <a:latin typeface="Trebuchet MS"/>
                <a:cs typeface="Trebuchet MS"/>
              </a:rPr>
              <a:t>Rs</a:t>
            </a:r>
            <a:r>
              <a:rPr b="0" spc="-55" dirty="0">
                <a:solidFill>
                  <a:srgbClr val="FFFFFF"/>
                </a:solidFill>
                <a:latin typeface="Trebuchet MS"/>
                <a:cs typeface="Trebuchet MS"/>
              </a:rPr>
              <a:t> </a:t>
            </a:r>
            <a:r>
              <a:rPr b="0" dirty="0">
                <a:solidFill>
                  <a:srgbClr val="FFFFFF"/>
                </a:solidFill>
                <a:latin typeface="Trebuchet MS"/>
                <a:cs typeface="Trebuchet MS"/>
              </a:rPr>
              <a:t>2.7</a:t>
            </a:r>
            <a:r>
              <a:rPr b="0" spc="-55" dirty="0">
                <a:solidFill>
                  <a:srgbClr val="FFFFFF"/>
                </a:solidFill>
                <a:latin typeface="Trebuchet MS"/>
                <a:cs typeface="Trebuchet MS"/>
              </a:rPr>
              <a:t> </a:t>
            </a:r>
            <a:r>
              <a:rPr b="0" dirty="0">
                <a:solidFill>
                  <a:srgbClr val="FFFFFF"/>
                </a:solidFill>
                <a:latin typeface="Trebuchet MS"/>
                <a:cs typeface="Trebuchet MS"/>
              </a:rPr>
              <a:t>-</a:t>
            </a:r>
            <a:r>
              <a:rPr b="0" spc="-60" dirty="0">
                <a:solidFill>
                  <a:srgbClr val="FFFFFF"/>
                </a:solidFill>
                <a:latin typeface="Trebuchet MS"/>
                <a:cs typeface="Trebuchet MS"/>
              </a:rPr>
              <a:t> </a:t>
            </a:r>
            <a:r>
              <a:rPr b="0" dirty="0">
                <a:solidFill>
                  <a:srgbClr val="FFFFFF"/>
                </a:solidFill>
                <a:latin typeface="Trebuchet MS"/>
                <a:cs typeface="Trebuchet MS"/>
              </a:rPr>
              <a:t>2.74</a:t>
            </a:r>
            <a:r>
              <a:rPr b="0" spc="-55" dirty="0">
                <a:solidFill>
                  <a:srgbClr val="FFFFFF"/>
                </a:solidFill>
                <a:latin typeface="Trebuchet MS"/>
                <a:cs typeface="Trebuchet MS"/>
              </a:rPr>
              <a:t> </a:t>
            </a:r>
            <a:r>
              <a:rPr b="0" dirty="0">
                <a:solidFill>
                  <a:srgbClr val="FFFFFF"/>
                </a:solidFill>
                <a:latin typeface="Trebuchet MS"/>
                <a:cs typeface="Trebuchet MS"/>
              </a:rPr>
              <a:t>CR</a:t>
            </a:r>
            <a:r>
              <a:rPr b="0" spc="-55" dirty="0">
                <a:solidFill>
                  <a:srgbClr val="FFFFFF"/>
                </a:solidFill>
                <a:latin typeface="Trebuchet MS"/>
                <a:cs typeface="Trebuchet MS"/>
              </a:rPr>
              <a:t> </a:t>
            </a:r>
            <a:r>
              <a:rPr b="0" dirty="0">
                <a:solidFill>
                  <a:srgbClr val="FFFFFF"/>
                </a:solidFill>
                <a:latin typeface="Trebuchet MS"/>
                <a:cs typeface="Trebuchet MS"/>
              </a:rPr>
              <a:t>(~12%</a:t>
            </a:r>
            <a:r>
              <a:rPr b="0" spc="-60" dirty="0">
                <a:solidFill>
                  <a:srgbClr val="FFFFFF"/>
                </a:solidFill>
                <a:latin typeface="Trebuchet MS"/>
                <a:cs typeface="Trebuchet MS"/>
              </a:rPr>
              <a:t> </a:t>
            </a:r>
            <a:r>
              <a:rPr b="0" spc="-10" dirty="0">
                <a:solidFill>
                  <a:srgbClr val="FFFFFF"/>
                </a:solidFill>
                <a:latin typeface="Trebuchet MS"/>
                <a:cs typeface="Trebuchet MS"/>
              </a:rPr>
              <a:t>CAGR)</a:t>
            </a:r>
            <a:endParaRPr lang="en-IN" b="0" spc="-10" dirty="0">
              <a:solidFill>
                <a:srgbClr val="FFFFFF"/>
              </a:solidFill>
              <a:latin typeface="Trebuchet MS"/>
              <a:cs typeface="Trebuchet MS"/>
            </a:endParaRPr>
          </a:p>
          <a:p>
            <a:pPr marL="5715">
              <a:lnSpc>
                <a:spcPts val="4040"/>
              </a:lnSpc>
            </a:pPr>
            <a:endParaRPr lang="en-IN" b="0" spc="-10" dirty="0">
              <a:solidFill>
                <a:srgbClr val="FFFFFF"/>
              </a:solidFill>
            </a:endParaRPr>
          </a:p>
          <a:p>
            <a:pPr marL="5715">
              <a:lnSpc>
                <a:spcPts val="4040"/>
              </a:lnSpc>
            </a:pPr>
            <a:endParaRPr lang="en-IN" b="0" spc="-10" dirty="0">
              <a:solidFill>
                <a:srgbClr val="FFFFFF"/>
              </a:solidFill>
            </a:endParaRPr>
          </a:p>
          <a:p>
            <a:pPr marL="5715">
              <a:lnSpc>
                <a:spcPts val="4040"/>
              </a:lnSpc>
            </a:pPr>
            <a:r>
              <a:rPr lang="en-IN" b="0" spc="-10" dirty="0">
                <a:solidFill>
                  <a:srgbClr val="C19635"/>
                </a:solidFill>
                <a:latin typeface="Trebuchet MS"/>
                <a:cs typeface="Trebuchet MS"/>
              </a:rPr>
              <a:t>Wealth Creation</a:t>
            </a:r>
            <a:endParaRPr b="0" spc="-10" dirty="0">
              <a:solidFill>
                <a:srgbClr val="C19635"/>
              </a:solidFill>
              <a:latin typeface="Trebuchet MS"/>
              <a:cs typeface="Trebuchet MS"/>
            </a:endParaRPr>
          </a:p>
        </p:txBody>
      </p:sp>
      <p:graphicFrame>
        <p:nvGraphicFramePr>
          <p:cNvPr id="4" name="Table 3">
            <a:extLst>
              <a:ext uri="{FF2B5EF4-FFF2-40B4-BE49-F238E27FC236}">
                <a16:creationId xmlns:a16="http://schemas.microsoft.com/office/drawing/2014/main" id="{50CF066B-49E4-30AC-BF69-05BE454136CB}"/>
              </a:ext>
            </a:extLst>
          </p:cNvPr>
          <p:cNvGraphicFramePr>
            <a:graphicFrameLocks noGrp="1"/>
          </p:cNvGraphicFramePr>
          <p:nvPr>
            <p:extLst>
              <p:ext uri="{D42A27DB-BD31-4B8C-83A1-F6EECF244321}">
                <p14:modId xmlns:p14="http://schemas.microsoft.com/office/powerpoint/2010/main" val="2969527228"/>
              </p:ext>
            </p:extLst>
          </p:nvPr>
        </p:nvGraphicFramePr>
        <p:xfrm>
          <a:off x="11277600" y="2247900"/>
          <a:ext cx="6248400" cy="5486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885219589"/>
                    </a:ext>
                  </a:extLst>
                </a:gridCol>
                <a:gridCol w="3124200">
                  <a:extLst>
                    <a:ext uri="{9D8B030D-6E8A-4147-A177-3AD203B41FA5}">
                      <a16:colId xmlns:a16="http://schemas.microsoft.com/office/drawing/2014/main" val="646804220"/>
                    </a:ext>
                  </a:extLst>
                </a:gridCol>
              </a:tblGrid>
              <a:tr h="609600">
                <a:tc gridSpan="2">
                  <a:txBody>
                    <a:bodyPr/>
                    <a:lstStyle/>
                    <a:p>
                      <a:pPr algn="ctr"/>
                      <a:r>
                        <a:rPr lang="en-IN" sz="3000" dirty="0"/>
                        <a:t>50 lacs for 15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609600">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609600">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56 lacs</a:t>
                      </a:r>
                    </a:p>
                  </a:txBody>
                  <a:tcPr anchor="ctr">
                    <a:solidFill>
                      <a:srgbClr val="06480A"/>
                    </a:solidFill>
                  </a:tcPr>
                </a:tc>
                <a:extLst>
                  <a:ext uri="{0D108BD9-81ED-4DB2-BD59-A6C34878D82A}">
                    <a16:rowId xmlns:a16="http://schemas.microsoft.com/office/drawing/2014/main" val="4066799062"/>
                  </a:ext>
                </a:extLst>
              </a:tr>
              <a:tr h="609600">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70.24 lacs</a:t>
                      </a:r>
                    </a:p>
                  </a:txBody>
                  <a:tcPr anchor="ctr">
                    <a:solidFill>
                      <a:srgbClr val="06480A"/>
                    </a:solidFill>
                  </a:tcPr>
                </a:tc>
                <a:extLst>
                  <a:ext uri="{0D108BD9-81ED-4DB2-BD59-A6C34878D82A}">
                    <a16:rowId xmlns:a16="http://schemas.microsoft.com/office/drawing/2014/main" val="989724586"/>
                  </a:ext>
                </a:extLst>
              </a:tr>
              <a:tr h="609600">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88.11 lacs</a:t>
                      </a:r>
                    </a:p>
                  </a:txBody>
                  <a:tcPr anchor="ctr">
                    <a:solidFill>
                      <a:srgbClr val="06480A"/>
                    </a:solidFill>
                  </a:tcPr>
                </a:tc>
                <a:extLst>
                  <a:ext uri="{0D108BD9-81ED-4DB2-BD59-A6C34878D82A}">
                    <a16:rowId xmlns:a16="http://schemas.microsoft.com/office/drawing/2014/main" val="3504655174"/>
                  </a:ext>
                </a:extLst>
              </a:tr>
              <a:tr h="609600">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1.22 Cr</a:t>
                      </a:r>
                    </a:p>
                  </a:txBody>
                  <a:tcPr anchor="ctr">
                    <a:solidFill>
                      <a:srgbClr val="06480A"/>
                    </a:solidFill>
                  </a:tcPr>
                </a:tc>
                <a:extLst>
                  <a:ext uri="{0D108BD9-81ED-4DB2-BD59-A6C34878D82A}">
                    <a16:rowId xmlns:a16="http://schemas.microsoft.com/office/drawing/2014/main" val="720983064"/>
                  </a:ext>
                </a:extLst>
              </a:tr>
              <a:tr h="609600">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1.55 Cr</a:t>
                      </a:r>
                    </a:p>
                  </a:txBody>
                  <a:tcPr anchor="ctr">
                    <a:solidFill>
                      <a:srgbClr val="06480A"/>
                    </a:solidFill>
                  </a:tcPr>
                </a:tc>
                <a:extLst>
                  <a:ext uri="{0D108BD9-81ED-4DB2-BD59-A6C34878D82A}">
                    <a16:rowId xmlns:a16="http://schemas.microsoft.com/office/drawing/2014/main" val="1346188120"/>
                  </a:ext>
                </a:extLst>
              </a:tr>
              <a:tr h="609600">
                <a:tc>
                  <a:txBody>
                    <a:bodyPr/>
                    <a:lstStyle/>
                    <a:p>
                      <a:pPr algn="ctr"/>
                      <a:r>
                        <a:rPr lang="en-IN" sz="2200" b="1" dirty="0">
                          <a:solidFill>
                            <a:schemeClr val="bg1"/>
                          </a:solidFill>
                        </a:rPr>
                        <a:t>13</a:t>
                      </a:r>
                    </a:p>
                  </a:txBody>
                  <a:tcPr anchor="ctr">
                    <a:solidFill>
                      <a:srgbClr val="06480A"/>
                    </a:solidFill>
                  </a:tcPr>
                </a:tc>
                <a:tc>
                  <a:txBody>
                    <a:bodyPr/>
                    <a:lstStyle/>
                    <a:p>
                      <a:pPr algn="ctr"/>
                      <a:r>
                        <a:rPr lang="en-IN" sz="2200" b="1" dirty="0">
                          <a:solidFill>
                            <a:schemeClr val="bg1"/>
                          </a:solidFill>
                        </a:rPr>
                        <a:t>2.18 Cr</a:t>
                      </a:r>
                    </a:p>
                  </a:txBody>
                  <a:tcPr anchor="ctr">
                    <a:solidFill>
                      <a:srgbClr val="06480A"/>
                    </a:solidFill>
                  </a:tcPr>
                </a:tc>
                <a:extLst>
                  <a:ext uri="{0D108BD9-81ED-4DB2-BD59-A6C34878D82A}">
                    <a16:rowId xmlns:a16="http://schemas.microsoft.com/office/drawing/2014/main" val="1381972645"/>
                  </a:ext>
                </a:extLst>
              </a:tr>
              <a:tr h="609600">
                <a:tc>
                  <a:txBody>
                    <a:bodyPr/>
                    <a:lstStyle/>
                    <a:p>
                      <a:pPr algn="ctr"/>
                      <a:r>
                        <a:rPr lang="en-IN" sz="2200" b="1" dirty="0">
                          <a:solidFill>
                            <a:schemeClr val="bg1"/>
                          </a:solidFill>
                        </a:rPr>
                        <a:t>15</a:t>
                      </a:r>
                    </a:p>
                  </a:txBody>
                  <a:tcPr anchor="ctr">
                    <a:solidFill>
                      <a:srgbClr val="06480A"/>
                    </a:solidFill>
                  </a:tcPr>
                </a:tc>
                <a:tc>
                  <a:txBody>
                    <a:bodyPr/>
                    <a:lstStyle/>
                    <a:p>
                      <a:pPr algn="ctr"/>
                      <a:r>
                        <a:rPr lang="en-IN" sz="2200" b="1" dirty="0">
                          <a:solidFill>
                            <a:schemeClr val="bg1"/>
                          </a:solidFill>
                        </a:rPr>
                        <a:t>2.77 Cr</a:t>
                      </a:r>
                    </a:p>
                  </a:txBody>
                  <a:tcPr anchor="ctr">
                    <a:solidFill>
                      <a:srgbClr val="06480A"/>
                    </a:solidFill>
                  </a:tcPr>
                </a:tc>
                <a:extLst>
                  <a:ext uri="{0D108BD9-81ED-4DB2-BD59-A6C34878D82A}">
                    <a16:rowId xmlns:a16="http://schemas.microsoft.com/office/drawing/2014/main" val="293806045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714195" y="1913763"/>
            <a:ext cx="4988560" cy="699135"/>
          </a:xfrm>
          <a:prstGeom prst="rect">
            <a:avLst/>
          </a:prstGeom>
        </p:spPr>
        <p:txBody>
          <a:bodyPr vert="horz" wrap="square" lIns="0" tIns="14604" rIns="0" bIns="0" rtlCol="0">
            <a:spAutoFit/>
          </a:bodyPr>
          <a:lstStyle/>
          <a:p>
            <a:pPr marL="12700">
              <a:lnSpc>
                <a:spcPct val="100000"/>
              </a:lnSpc>
              <a:spcBef>
                <a:spcPts val="114"/>
              </a:spcBef>
            </a:pPr>
            <a:r>
              <a:rPr dirty="0"/>
              <a:t>1</a:t>
            </a:r>
            <a:r>
              <a:rPr spc="-5" dirty="0"/>
              <a:t> </a:t>
            </a:r>
            <a:r>
              <a:rPr dirty="0"/>
              <a:t>Crore for</a:t>
            </a:r>
            <a:r>
              <a:rPr spc="-5" dirty="0"/>
              <a:t> </a:t>
            </a:r>
            <a:r>
              <a:rPr dirty="0"/>
              <a:t>5 </a:t>
            </a:r>
            <a:r>
              <a:rPr spc="-10" dirty="0"/>
              <a:t>years</a:t>
            </a:r>
          </a:p>
        </p:txBody>
      </p:sp>
      <p:sp>
        <p:nvSpPr>
          <p:cNvPr id="3" name="object 3"/>
          <p:cNvSpPr txBox="1">
            <a:spLocks noGrp="1"/>
          </p:cNvSpPr>
          <p:nvPr>
            <p:ph type="body" idx="1"/>
          </p:nvPr>
        </p:nvSpPr>
        <p:spPr>
          <a:xfrm>
            <a:off x="1409881" y="2877391"/>
            <a:ext cx="10309225" cy="4629836"/>
          </a:xfrm>
          <a:prstGeom prst="rect">
            <a:avLst/>
          </a:prstGeom>
        </p:spPr>
        <p:txBody>
          <a:bodyPr vert="horz" wrap="square" lIns="0" tIns="521060" rIns="0" bIns="0" rtlCol="0">
            <a:spAutoFit/>
          </a:bodyPr>
          <a:lstStyle/>
          <a:p>
            <a:pPr marL="328295">
              <a:lnSpc>
                <a:spcPts val="4040"/>
              </a:lnSpc>
              <a:spcBef>
                <a:spcPts val="100"/>
              </a:spcBef>
            </a:pPr>
            <a:r>
              <a:rPr dirty="0"/>
              <a:t>WITH</a:t>
            </a:r>
            <a:r>
              <a:rPr spc="-5" dirty="0"/>
              <a:t> </a:t>
            </a:r>
            <a:r>
              <a:rPr spc="-25" dirty="0"/>
              <a:t>SWP</a:t>
            </a:r>
          </a:p>
          <a:p>
            <a:pPr marL="328295" marR="5080">
              <a:lnSpc>
                <a:spcPts val="4000"/>
              </a:lnSpc>
              <a:spcBef>
                <a:spcPts val="160"/>
              </a:spcBef>
            </a:pPr>
            <a:r>
              <a:rPr b="0" spc="-65" dirty="0">
                <a:solidFill>
                  <a:srgbClr val="FFFFFF"/>
                </a:solidFill>
                <a:latin typeface="Trebuchet MS"/>
                <a:cs typeface="Trebuchet MS"/>
              </a:rPr>
              <a:t>Total</a:t>
            </a:r>
            <a:r>
              <a:rPr b="0" spc="-105" dirty="0">
                <a:solidFill>
                  <a:srgbClr val="FFFFFF"/>
                </a:solidFill>
                <a:latin typeface="Trebuchet MS"/>
                <a:cs typeface="Trebuchet MS"/>
              </a:rPr>
              <a:t> </a:t>
            </a:r>
            <a:r>
              <a:rPr b="0" dirty="0">
                <a:solidFill>
                  <a:srgbClr val="FFFFFF"/>
                </a:solidFill>
                <a:latin typeface="Trebuchet MS"/>
                <a:cs typeface="Trebuchet MS"/>
              </a:rPr>
              <a:t>Withdrawal=</a:t>
            </a:r>
            <a:r>
              <a:rPr b="0" spc="-100" dirty="0">
                <a:solidFill>
                  <a:srgbClr val="FFFFFF"/>
                </a:solidFill>
                <a:latin typeface="Trebuchet MS"/>
                <a:cs typeface="Trebuchet MS"/>
              </a:rPr>
              <a:t> </a:t>
            </a:r>
            <a:r>
              <a:rPr b="0" dirty="0">
                <a:solidFill>
                  <a:srgbClr val="FFFFFF"/>
                </a:solidFill>
                <a:latin typeface="Trebuchet MS"/>
                <a:cs typeface="Trebuchet MS"/>
              </a:rPr>
              <a:t>Rs.</a:t>
            </a:r>
            <a:r>
              <a:rPr b="0" spc="-105" dirty="0">
                <a:solidFill>
                  <a:srgbClr val="FFFFFF"/>
                </a:solidFill>
                <a:latin typeface="Trebuchet MS"/>
                <a:cs typeface="Trebuchet MS"/>
              </a:rPr>
              <a:t> </a:t>
            </a:r>
            <a:r>
              <a:rPr b="0" dirty="0">
                <a:solidFill>
                  <a:srgbClr val="FFFFFF"/>
                </a:solidFill>
                <a:latin typeface="Trebuchet MS"/>
                <a:cs typeface="Trebuchet MS"/>
              </a:rPr>
              <a:t>50,000*60=</a:t>
            </a:r>
            <a:r>
              <a:rPr b="0" spc="-100" dirty="0">
                <a:solidFill>
                  <a:srgbClr val="FFFFFF"/>
                </a:solidFill>
                <a:latin typeface="Trebuchet MS"/>
                <a:cs typeface="Trebuchet MS"/>
              </a:rPr>
              <a:t> </a:t>
            </a:r>
            <a:r>
              <a:rPr b="0" dirty="0">
                <a:solidFill>
                  <a:srgbClr val="FFFFFF"/>
                </a:solidFill>
                <a:latin typeface="Trebuchet MS"/>
                <a:cs typeface="Trebuchet MS"/>
              </a:rPr>
              <a:t>Rs</a:t>
            </a:r>
            <a:r>
              <a:rPr b="0" spc="-105" dirty="0">
                <a:solidFill>
                  <a:srgbClr val="FFFFFF"/>
                </a:solidFill>
                <a:latin typeface="Trebuchet MS"/>
                <a:cs typeface="Trebuchet MS"/>
              </a:rPr>
              <a:t> </a:t>
            </a:r>
            <a:r>
              <a:rPr b="0" dirty="0">
                <a:solidFill>
                  <a:srgbClr val="FFFFFF"/>
                </a:solidFill>
                <a:latin typeface="Trebuchet MS"/>
                <a:cs typeface="Trebuchet MS"/>
              </a:rPr>
              <a:t>30</a:t>
            </a:r>
            <a:r>
              <a:rPr b="0" spc="-100" dirty="0">
                <a:solidFill>
                  <a:srgbClr val="FFFFFF"/>
                </a:solidFill>
                <a:latin typeface="Trebuchet MS"/>
                <a:cs typeface="Trebuchet MS"/>
              </a:rPr>
              <a:t> </a:t>
            </a:r>
            <a:r>
              <a:rPr b="0" spc="-20" dirty="0">
                <a:solidFill>
                  <a:srgbClr val="FFFFFF"/>
                </a:solidFill>
                <a:latin typeface="Trebuchet MS"/>
                <a:cs typeface="Trebuchet MS"/>
              </a:rPr>
              <a:t>lacs </a:t>
            </a:r>
            <a:r>
              <a:rPr b="0" spc="-10" dirty="0">
                <a:solidFill>
                  <a:srgbClr val="FFFFFF"/>
                </a:solidFill>
                <a:latin typeface="Trebuchet MS"/>
                <a:cs typeface="Trebuchet MS"/>
              </a:rPr>
              <a:t>Remaining</a:t>
            </a:r>
            <a:r>
              <a:rPr b="0" spc="-55" dirty="0">
                <a:solidFill>
                  <a:srgbClr val="FFFFFF"/>
                </a:solidFill>
                <a:latin typeface="Trebuchet MS"/>
                <a:cs typeface="Trebuchet MS"/>
              </a:rPr>
              <a:t> </a:t>
            </a:r>
            <a:r>
              <a:rPr b="0" dirty="0">
                <a:solidFill>
                  <a:srgbClr val="FFFFFF"/>
                </a:solidFill>
                <a:latin typeface="Trebuchet MS"/>
                <a:cs typeface="Trebuchet MS"/>
              </a:rPr>
              <a:t>corpus=</a:t>
            </a:r>
            <a:r>
              <a:rPr b="0" spc="-55" dirty="0">
                <a:solidFill>
                  <a:srgbClr val="FFFFFF"/>
                </a:solidFill>
                <a:latin typeface="Trebuchet MS"/>
                <a:cs typeface="Trebuchet MS"/>
              </a:rPr>
              <a:t> </a:t>
            </a:r>
            <a:r>
              <a:rPr b="0" dirty="0">
                <a:solidFill>
                  <a:srgbClr val="FFFFFF"/>
                </a:solidFill>
                <a:latin typeface="Trebuchet MS"/>
                <a:cs typeface="Trebuchet MS"/>
              </a:rPr>
              <a:t>Rs.</a:t>
            </a:r>
            <a:r>
              <a:rPr b="0" spc="-55" dirty="0">
                <a:solidFill>
                  <a:srgbClr val="FFFFFF"/>
                </a:solidFill>
                <a:latin typeface="Trebuchet MS"/>
                <a:cs typeface="Trebuchet MS"/>
              </a:rPr>
              <a:t> </a:t>
            </a:r>
            <a:r>
              <a:rPr b="0" dirty="0">
                <a:solidFill>
                  <a:srgbClr val="FFFFFF"/>
                </a:solidFill>
                <a:latin typeface="Trebuchet MS"/>
                <a:cs typeface="Trebuchet MS"/>
              </a:rPr>
              <a:t>1.0</a:t>
            </a:r>
            <a:r>
              <a:rPr b="0" spc="-55" dirty="0">
                <a:solidFill>
                  <a:srgbClr val="FFFFFF"/>
                </a:solidFill>
                <a:latin typeface="Trebuchet MS"/>
                <a:cs typeface="Trebuchet MS"/>
              </a:rPr>
              <a:t> </a:t>
            </a:r>
            <a:r>
              <a:rPr b="0" dirty="0">
                <a:solidFill>
                  <a:srgbClr val="FFFFFF"/>
                </a:solidFill>
                <a:latin typeface="Trebuchet MS"/>
                <a:cs typeface="Trebuchet MS"/>
              </a:rPr>
              <a:t>-</a:t>
            </a:r>
            <a:r>
              <a:rPr b="0" spc="-50" dirty="0">
                <a:solidFill>
                  <a:srgbClr val="FFFFFF"/>
                </a:solidFill>
                <a:latin typeface="Trebuchet MS"/>
                <a:cs typeface="Trebuchet MS"/>
              </a:rPr>
              <a:t> </a:t>
            </a:r>
            <a:r>
              <a:rPr b="0" dirty="0">
                <a:solidFill>
                  <a:srgbClr val="FFFFFF"/>
                </a:solidFill>
                <a:latin typeface="Trebuchet MS"/>
                <a:cs typeface="Trebuchet MS"/>
              </a:rPr>
              <a:t>1.1</a:t>
            </a:r>
            <a:r>
              <a:rPr b="0" spc="-55" dirty="0">
                <a:solidFill>
                  <a:srgbClr val="FFFFFF"/>
                </a:solidFill>
                <a:latin typeface="Trebuchet MS"/>
                <a:cs typeface="Trebuchet MS"/>
              </a:rPr>
              <a:t> </a:t>
            </a:r>
            <a:r>
              <a:rPr b="0" dirty="0">
                <a:solidFill>
                  <a:srgbClr val="FFFFFF"/>
                </a:solidFill>
                <a:latin typeface="Trebuchet MS"/>
                <a:cs typeface="Trebuchet MS"/>
              </a:rPr>
              <a:t>CR</a:t>
            </a:r>
            <a:r>
              <a:rPr b="0" spc="-55" dirty="0">
                <a:solidFill>
                  <a:srgbClr val="FFFFFF"/>
                </a:solidFill>
                <a:latin typeface="Trebuchet MS"/>
                <a:cs typeface="Trebuchet MS"/>
              </a:rPr>
              <a:t> </a:t>
            </a:r>
            <a:r>
              <a:rPr b="0" dirty="0">
                <a:solidFill>
                  <a:srgbClr val="FFFFFF"/>
                </a:solidFill>
                <a:latin typeface="Trebuchet MS"/>
                <a:cs typeface="Trebuchet MS"/>
              </a:rPr>
              <a:t>(</a:t>
            </a:r>
            <a:r>
              <a:rPr b="0" spc="-55" dirty="0">
                <a:solidFill>
                  <a:srgbClr val="FFFFFF"/>
                </a:solidFill>
                <a:latin typeface="Trebuchet MS"/>
                <a:cs typeface="Trebuchet MS"/>
              </a:rPr>
              <a:t> </a:t>
            </a:r>
            <a:r>
              <a:rPr b="0" dirty="0">
                <a:solidFill>
                  <a:srgbClr val="FFFFFF"/>
                </a:solidFill>
                <a:latin typeface="Trebuchet MS"/>
                <a:cs typeface="Trebuchet MS"/>
              </a:rPr>
              <a:t>~8%</a:t>
            </a:r>
            <a:r>
              <a:rPr b="0" spc="-50" dirty="0">
                <a:solidFill>
                  <a:srgbClr val="FFFFFF"/>
                </a:solidFill>
                <a:latin typeface="Trebuchet MS"/>
                <a:cs typeface="Trebuchet MS"/>
              </a:rPr>
              <a:t> </a:t>
            </a:r>
            <a:r>
              <a:rPr b="0" spc="-10" dirty="0">
                <a:solidFill>
                  <a:srgbClr val="FFFFFF"/>
                </a:solidFill>
                <a:latin typeface="Trebuchet MS"/>
                <a:cs typeface="Trebuchet MS"/>
              </a:rPr>
              <a:t>CAGR)</a:t>
            </a:r>
          </a:p>
          <a:p>
            <a:pPr marL="328295">
              <a:lnSpc>
                <a:spcPts val="4040"/>
              </a:lnSpc>
              <a:spcBef>
                <a:spcPts val="3800"/>
              </a:spcBef>
            </a:pPr>
            <a:r>
              <a:rPr dirty="0"/>
              <a:t>WITHOUT</a:t>
            </a:r>
            <a:r>
              <a:rPr spc="-85" dirty="0"/>
              <a:t> </a:t>
            </a:r>
            <a:r>
              <a:rPr spc="-25" dirty="0"/>
              <a:t>SWP</a:t>
            </a:r>
          </a:p>
          <a:p>
            <a:pPr marL="328295">
              <a:lnSpc>
                <a:spcPts val="4040"/>
              </a:lnSpc>
            </a:pPr>
            <a:r>
              <a:rPr b="0" spc="-65" dirty="0">
                <a:solidFill>
                  <a:srgbClr val="FFFFFF"/>
                </a:solidFill>
                <a:latin typeface="Trebuchet MS"/>
                <a:cs typeface="Trebuchet MS"/>
              </a:rPr>
              <a:t>Total</a:t>
            </a:r>
            <a:r>
              <a:rPr b="0" spc="-55" dirty="0">
                <a:solidFill>
                  <a:srgbClr val="FFFFFF"/>
                </a:solidFill>
                <a:latin typeface="Trebuchet MS"/>
                <a:cs typeface="Trebuchet MS"/>
              </a:rPr>
              <a:t> </a:t>
            </a:r>
            <a:r>
              <a:rPr b="0" dirty="0">
                <a:solidFill>
                  <a:srgbClr val="FFFFFF"/>
                </a:solidFill>
                <a:latin typeface="Trebuchet MS"/>
                <a:cs typeface="Trebuchet MS"/>
              </a:rPr>
              <a:t>corpus</a:t>
            </a:r>
            <a:r>
              <a:rPr b="0" spc="-55" dirty="0">
                <a:solidFill>
                  <a:srgbClr val="FFFFFF"/>
                </a:solidFill>
                <a:latin typeface="Trebuchet MS"/>
                <a:cs typeface="Trebuchet MS"/>
              </a:rPr>
              <a:t> </a:t>
            </a:r>
            <a:r>
              <a:rPr b="0" dirty="0">
                <a:solidFill>
                  <a:srgbClr val="FFFFFF"/>
                </a:solidFill>
                <a:latin typeface="Trebuchet MS"/>
                <a:cs typeface="Trebuchet MS"/>
              </a:rPr>
              <a:t>=</a:t>
            </a:r>
            <a:r>
              <a:rPr b="0" spc="-50" dirty="0">
                <a:solidFill>
                  <a:srgbClr val="FFFFFF"/>
                </a:solidFill>
                <a:latin typeface="Trebuchet MS"/>
                <a:cs typeface="Trebuchet MS"/>
              </a:rPr>
              <a:t> </a:t>
            </a:r>
            <a:r>
              <a:rPr b="0" dirty="0">
                <a:solidFill>
                  <a:srgbClr val="FFFFFF"/>
                </a:solidFill>
                <a:latin typeface="Trebuchet MS"/>
                <a:cs typeface="Trebuchet MS"/>
              </a:rPr>
              <a:t>Rs</a:t>
            </a:r>
            <a:r>
              <a:rPr b="0" spc="-55" dirty="0">
                <a:solidFill>
                  <a:srgbClr val="FFFFFF"/>
                </a:solidFill>
                <a:latin typeface="Trebuchet MS"/>
                <a:cs typeface="Trebuchet MS"/>
              </a:rPr>
              <a:t> </a:t>
            </a:r>
            <a:r>
              <a:rPr b="0" dirty="0">
                <a:solidFill>
                  <a:srgbClr val="FFFFFF"/>
                </a:solidFill>
                <a:latin typeface="Trebuchet MS"/>
                <a:cs typeface="Trebuchet MS"/>
              </a:rPr>
              <a:t>1.4</a:t>
            </a:r>
            <a:r>
              <a:rPr b="0" spc="-50" dirty="0">
                <a:solidFill>
                  <a:srgbClr val="FFFFFF"/>
                </a:solidFill>
                <a:latin typeface="Trebuchet MS"/>
                <a:cs typeface="Trebuchet MS"/>
              </a:rPr>
              <a:t> </a:t>
            </a:r>
            <a:r>
              <a:rPr b="0" dirty="0">
                <a:solidFill>
                  <a:srgbClr val="FFFFFF"/>
                </a:solidFill>
                <a:latin typeface="Trebuchet MS"/>
                <a:cs typeface="Trebuchet MS"/>
              </a:rPr>
              <a:t>-</a:t>
            </a:r>
            <a:r>
              <a:rPr b="0" spc="-55" dirty="0">
                <a:solidFill>
                  <a:srgbClr val="FFFFFF"/>
                </a:solidFill>
                <a:latin typeface="Trebuchet MS"/>
                <a:cs typeface="Trebuchet MS"/>
              </a:rPr>
              <a:t> </a:t>
            </a:r>
            <a:r>
              <a:rPr b="0" dirty="0">
                <a:solidFill>
                  <a:srgbClr val="FFFFFF"/>
                </a:solidFill>
                <a:latin typeface="Trebuchet MS"/>
                <a:cs typeface="Trebuchet MS"/>
              </a:rPr>
              <a:t>1.5</a:t>
            </a:r>
            <a:r>
              <a:rPr b="0" spc="-55" dirty="0">
                <a:solidFill>
                  <a:srgbClr val="FFFFFF"/>
                </a:solidFill>
                <a:latin typeface="Trebuchet MS"/>
                <a:cs typeface="Trebuchet MS"/>
              </a:rPr>
              <a:t> </a:t>
            </a:r>
            <a:r>
              <a:rPr b="0" dirty="0">
                <a:solidFill>
                  <a:srgbClr val="FFFFFF"/>
                </a:solidFill>
                <a:latin typeface="Trebuchet MS"/>
                <a:cs typeface="Trebuchet MS"/>
              </a:rPr>
              <a:t>CR</a:t>
            </a:r>
            <a:r>
              <a:rPr b="0" spc="-50" dirty="0">
                <a:solidFill>
                  <a:srgbClr val="FFFFFF"/>
                </a:solidFill>
                <a:latin typeface="Trebuchet MS"/>
                <a:cs typeface="Trebuchet MS"/>
              </a:rPr>
              <a:t> </a:t>
            </a:r>
            <a:r>
              <a:rPr b="0" dirty="0">
                <a:solidFill>
                  <a:srgbClr val="FFFFFF"/>
                </a:solidFill>
                <a:latin typeface="Trebuchet MS"/>
                <a:cs typeface="Trebuchet MS"/>
              </a:rPr>
              <a:t>(~8%</a:t>
            </a:r>
            <a:r>
              <a:rPr b="0" spc="-55" dirty="0">
                <a:solidFill>
                  <a:srgbClr val="FFFFFF"/>
                </a:solidFill>
                <a:latin typeface="Trebuchet MS"/>
                <a:cs typeface="Trebuchet MS"/>
              </a:rPr>
              <a:t> </a:t>
            </a:r>
            <a:r>
              <a:rPr b="0" spc="-10" dirty="0">
                <a:solidFill>
                  <a:srgbClr val="FFFFFF"/>
                </a:solidFill>
                <a:latin typeface="Trebuchet MS"/>
                <a:cs typeface="Trebuchet MS"/>
              </a:rPr>
              <a:t>CAGR)</a:t>
            </a:r>
            <a:endParaRPr lang="en-IN" b="0" spc="-10" dirty="0">
              <a:solidFill>
                <a:srgbClr val="FFFFFF"/>
              </a:solidFill>
              <a:latin typeface="Trebuchet MS"/>
              <a:cs typeface="Trebuchet MS"/>
            </a:endParaRPr>
          </a:p>
          <a:p>
            <a:pPr marL="328295">
              <a:lnSpc>
                <a:spcPts val="4040"/>
              </a:lnSpc>
            </a:pPr>
            <a:endParaRPr lang="en-IN" b="0" spc="-10" dirty="0">
              <a:solidFill>
                <a:srgbClr val="FFFFFF"/>
              </a:solidFill>
            </a:endParaRPr>
          </a:p>
          <a:p>
            <a:pPr marL="328295">
              <a:lnSpc>
                <a:spcPts val="4040"/>
              </a:lnSpc>
            </a:pPr>
            <a:endParaRPr lang="en-IN" b="0" spc="-10" dirty="0">
              <a:solidFill>
                <a:srgbClr val="FFFFFF"/>
              </a:solidFill>
              <a:latin typeface="Trebuchet MS"/>
              <a:cs typeface="Trebuchet MS"/>
            </a:endParaRPr>
          </a:p>
        </p:txBody>
      </p:sp>
      <p:graphicFrame>
        <p:nvGraphicFramePr>
          <p:cNvPr id="4" name="Table 3">
            <a:extLst>
              <a:ext uri="{FF2B5EF4-FFF2-40B4-BE49-F238E27FC236}">
                <a16:creationId xmlns:a16="http://schemas.microsoft.com/office/drawing/2014/main" id="{6D00219C-5461-8846-BA7E-89908432C268}"/>
              </a:ext>
            </a:extLst>
          </p:cNvPr>
          <p:cNvGraphicFramePr>
            <a:graphicFrameLocks noGrp="1"/>
          </p:cNvGraphicFramePr>
          <p:nvPr>
            <p:extLst>
              <p:ext uri="{D42A27DB-BD31-4B8C-83A1-F6EECF244321}">
                <p14:modId xmlns:p14="http://schemas.microsoft.com/office/powerpoint/2010/main" val="1342080805"/>
              </p:ext>
            </p:extLst>
          </p:nvPr>
        </p:nvGraphicFramePr>
        <p:xfrm>
          <a:off x="11719106" y="2110315"/>
          <a:ext cx="6187894" cy="4176185"/>
        </p:xfrm>
        <a:graphic>
          <a:graphicData uri="http://schemas.openxmlformats.org/drawingml/2006/table">
            <a:tbl>
              <a:tblPr firstRow="1" bandRow="1">
                <a:tableStyleId>{5C22544A-7EE6-4342-B048-85BDC9FD1C3A}</a:tableStyleId>
              </a:tblPr>
              <a:tblGrid>
                <a:gridCol w="3093947">
                  <a:extLst>
                    <a:ext uri="{9D8B030D-6E8A-4147-A177-3AD203B41FA5}">
                      <a16:colId xmlns:a16="http://schemas.microsoft.com/office/drawing/2014/main" val="2885219589"/>
                    </a:ext>
                  </a:extLst>
                </a:gridCol>
                <a:gridCol w="3093947">
                  <a:extLst>
                    <a:ext uri="{9D8B030D-6E8A-4147-A177-3AD203B41FA5}">
                      <a16:colId xmlns:a16="http://schemas.microsoft.com/office/drawing/2014/main" val="646804220"/>
                    </a:ext>
                  </a:extLst>
                </a:gridCol>
              </a:tblGrid>
              <a:tr h="835237">
                <a:tc gridSpan="2">
                  <a:txBody>
                    <a:bodyPr/>
                    <a:lstStyle/>
                    <a:p>
                      <a:pPr algn="ctr"/>
                      <a:r>
                        <a:rPr lang="en-IN" sz="3000" dirty="0"/>
                        <a:t>1 Cr for 05 years @ 8%</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835237">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835237">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1.8 Cr</a:t>
                      </a:r>
                    </a:p>
                  </a:txBody>
                  <a:tcPr anchor="ctr">
                    <a:solidFill>
                      <a:srgbClr val="06480A"/>
                    </a:solidFill>
                  </a:tcPr>
                </a:tc>
                <a:extLst>
                  <a:ext uri="{0D108BD9-81ED-4DB2-BD59-A6C34878D82A}">
                    <a16:rowId xmlns:a16="http://schemas.microsoft.com/office/drawing/2014/main" val="4066799062"/>
                  </a:ext>
                </a:extLst>
              </a:tr>
              <a:tr h="835237">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1.25 Cr</a:t>
                      </a:r>
                    </a:p>
                  </a:txBody>
                  <a:tcPr anchor="ctr">
                    <a:solidFill>
                      <a:srgbClr val="06480A"/>
                    </a:solidFill>
                  </a:tcPr>
                </a:tc>
                <a:extLst>
                  <a:ext uri="{0D108BD9-81ED-4DB2-BD59-A6C34878D82A}">
                    <a16:rowId xmlns:a16="http://schemas.microsoft.com/office/drawing/2014/main" val="989724586"/>
                  </a:ext>
                </a:extLst>
              </a:tr>
              <a:tr h="835237">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1.46 Cr</a:t>
                      </a:r>
                    </a:p>
                  </a:txBody>
                  <a:tcPr anchor="ctr">
                    <a:solidFill>
                      <a:srgbClr val="06480A"/>
                    </a:solidFill>
                  </a:tcPr>
                </a:tc>
                <a:extLst>
                  <a:ext uri="{0D108BD9-81ED-4DB2-BD59-A6C34878D82A}">
                    <a16:rowId xmlns:a16="http://schemas.microsoft.com/office/drawing/2014/main" val="350465517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620329" y="1859684"/>
            <a:ext cx="5317490" cy="699135"/>
          </a:xfrm>
          <a:prstGeom prst="rect">
            <a:avLst/>
          </a:prstGeom>
        </p:spPr>
        <p:txBody>
          <a:bodyPr vert="horz" wrap="square" lIns="0" tIns="14604" rIns="0" bIns="0" rtlCol="0">
            <a:spAutoFit/>
          </a:bodyPr>
          <a:lstStyle/>
          <a:p>
            <a:pPr marL="12700">
              <a:lnSpc>
                <a:spcPct val="100000"/>
              </a:lnSpc>
              <a:spcBef>
                <a:spcPts val="114"/>
              </a:spcBef>
            </a:pPr>
            <a:r>
              <a:rPr dirty="0"/>
              <a:t>1</a:t>
            </a:r>
            <a:r>
              <a:rPr spc="-5" dirty="0"/>
              <a:t> </a:t>
            </a:r>
            <a:r>
              <a:rPr dirty="0"/>
              <a:t>Crore</a:t>
            </a:r>
            <a:r>
              <a:rPr spc="-5" dirty="0"/>
              <a:t> </a:t>
            </a:r>
            <a:r>
              <a:rPr dirty="0"/>
              <a:t>for</a:t>
            </a:r>
            <a:r>
              <a:rPr spc="-5" dirty="0"/>
              <a:t> </a:t>
            </a:r>
            <a:r>
              <a:rPr dirty="0"/>
              <a:t>10 </a:t>
            </a:r>
            <a:r>
              <a:rPr spc="-10" dirty="0"/>
              <a:t>years</a:t>
            </a:r>
          </a:p>
        </p:txBody>
      </p:sp>
      <p:sp>
        <p:nvSpPr>
          <p:cNvPr id="3" name="object 3"/>
          <p:cNvSpPr txBox="1"/>
          <p:nvPr/>
        </p:nvSpPr>
        <p:spPr>
          <a:xfrm>
            <a:off x="1662419" y="3042473"/>
            <a:ext cx="11053445" cy="4607560"/>
          </a:xfrm>
          <a:prstGeom prst="rect">
            <a:avLst/>
          </a:prstGeom>
        </p:spPr>
        <p:txBody>
          <a:bodyPr vert="horz" wrap="square" lIns="0" tIns="12700" rIns="0" bIns="0" rtlCol="0">
            <a:spAutoFit/>
          </a:bodyPr>
          <a:lstStyle/>
          <a:p>
            <a:pPr marL="12700">
              <a:lnSpc>
                <a:spcPts val="4040"/>
              </a:lnSpc>
              <a:spcBef>
                <a:spcPts val="100"/>
              </a:spcBef>
            </a:pPr>
            <a:r>
              <a:rPr sz="3400" b="1" dirty="0">
                <a:solidFill>
                  <a:srgbClr val="FFD479"/>
                </a:solidFill>
                <a:latin typeface="Trebuchet MS"/>
                <a:cs typeface="Trebuchet MS"/>
              </a:rPr>
              <a:t>WITH</a:t>
            </a:r>
            <a:r>
              <a:rPr sz="3400" b="1" spc="-5" dirty="0">
                <a:solidFill>
                  <a:srgbClr val="FFD479"/>
                </a:solidFill>
                <a:latin typeface="Trebuchet MS"/>
                <a:cs typeface="Trebuchet MS"/>
              </a:rPr>
              <a:t> </a:t>
            </a:r>
            <a:r>
              <a:rPr sz="3400" b="1" spc="-25" dirty="0">
                <a:solidFill>
                  <a:srgbClr val="FFD479"/>
                </a:solidFill>
                <a:latin typeface="Trebuchet MS"/>
                <a:cs typeface="Trebuchet MS"/>
              </a:rPr>
              <a:t>SWP</a:t>
            </a:r>
            <a:endParaRPr sz="3400" dirty="0">
              <a:latin typeface="Trebuchet MS"/>
              <a:cs typeface="Trebuchet MS"/>
            </a:endParaRPr>
          </a:p>
          <a:p>
            <a:pPr marL="12700" marR="5588635">
              <a:lnSpc>
                <a:spcPts val="4000"/>
              </a:lnSpc>
              <a:spcBef>
                <a:spcPts val="160"/>
              </a:spcBef>
            </a:pPr>
            <a:r>
              <a:rPr sz="3400" dirty="0">
                <a:solidFill>
                  <a:srgbClr val="FFFFFF"/>
                </a:solidFill>
                <a:latin typeface="Trebuchet MS"/>
                <a:cs typeface="Trebuchet MS"/>
              </a:rPr>
              <a:t>Withdrawal=</a:t>
            </a:r>
            <a:r>
              <a:rPr sz="3400" spc="-85" dirty="0">
                <a:solidFill>
                  <a:srgbClr val="FFFFFF"/>
                </a:solidFill>
                <a:latin typeface="Trebuchet MS"/>
                <a:cs typeface="Trebuchet MS"/>
              </a:rPr>
              <a:t> </a:t>
            </a:r>
            <a:r>
              <a:rPr sz="3400" dirty="0">
                <a:solidFill>
                  <a:srgbClr val="FFFFFF"/>
                </a:solidFill>
                <a:latin typeface="Trebuchet MS"/>
                <a:cs typeface="Trebuchet MS"/>
              </a:rPr>
              <a:t>Rs.</a:t>
            </a:r>
            <a:r>
              <a:rPr sz="3400" spc="-85" dirty="0">
                <a:solidFill>
                  <a:srgbClr val="FFFFFF"/>
                </a:solidFill>
                <a:latin typeface="Trebuchet MS"/>
                <a:cs typeface="Trebuchet MS"/>
              </a:rPr>
              <a:t> </a:t>
            </a:r>
            <a:r>
              <a:rPr sz="3400" dirty="0">
                <a:solidFill>
                  <a:srgbClr val="FFFFFF"/>
                </a:solidFill>
                <a:latin typeface="Trebuchet MS"/>
                <a:cs typeface="Trebuchet MS"/>
              </a:rPr>
              <a:t>6</a:t>
            </a:r>
            <a:r>
              <a:rPr sz="3400" spc="-85" dirty="0">
                <a:solidFill>
                  <a:srgbClr val="FFFFFF"/>
                </a:solidFill>
                <a:latin typeface="Trebuchet MS"/>
                <a:cs typeface="Trebuchet MS"/>
              </a:rPr>
              <a:t> </a:t>
            </a:r>
            <a:r>
              <a:rPr sz="3400" spc="-10" dirty="0">
                <a:solidFill>
                  <a:srgbClr val="FFFFFF"/>
                </a:solidFill>
                <a:latin typeface="Trebuchet MS"/>
                <a:cs typeface="Trebuchet MS"/>
              </a:rPr>
              <a:t>lacs/year </a:t>
            </a:r>
            <a:r>
              <a:rPr sz="3400" spc="-60" dirty="0">
                <a:solidFill>
                  <a:srgbClr val="FFFFFF"/>
                </a:solidFill>
                <a:latin typeface="Trebuchet MS"/>
                <a:cs typeface="Trebuchet MS"/>
              </a:rPr>
              <a:t>Total=</a:t>
            </a:r>
            <a:r>
              <a:rPr sz="3400" spc="-70" dirty="0">
                <a:solidFill>
                  <a:srgbClr val="FFFFFF"/>
                </a:solidFill>
                <a:latin typeface="Trebuchet MS"/>
                <a:cs typeface="Trebuchet MS"/>
              </a:rPr>
              <a:t> </a:t>
            </a:r>
            <a:r>
              <a:rPr sz="3400" dirty="0">
                <a:solidFill>
                  <a:srgbClr val="FFFFFF"/>
                </a:solidFill>
                <a:latin typeface="Trebuchet MS"/>
                <a:cs typeface="Trebuchet MS"/>
              </a:rPr>
              <a:t>Rs</a:t>
            </a:r>
            <a:r>
              <a:rPr sz="3400" spc="-65" dirty="0">
                <a:solidFill>
                  <a:srgbClr val="FFFFFF"/>
                </a:solidFill>
                <a:latin typeface="Trebuchet MS"/>
                <a:cs typeface="Trebuchet MS"/>
              </a:rPr>
              <a:t> </a:t>
            </a:r>
            <a:r>
              <a:rPr sz="3400" dirty="0">
                <a:solidFill>
                  <a:srgbClr val="FFFFFF"/>
                </a:solidFill>
                <a:latin typeface="Trebuchet MS"/>
                <a:cs typeface="Trebuchet MS"/>
              </a:rPr>
              <a:t>60</a:t>
            </a:r>
            <a:r>
              <a:rPr sz="3400" spc="-65" dirty="0">
                <a:solidFill>
                  <a:srgbClr val="FFFFFF"/>
                </a:solidFill>
                <a:latin typeface="Trebuchet MS"/>
                <a:cs typeface="Trebuchet MS"/>
              </a:rPr>
              <a:t> </a:t>
            </a:r>
            <a:r>
              <a:rPr sz="3400" spc="-20" dirty="0">
                <a:solidFill>
                  <a:srgbClr val="FFFFFF"/>
                </a:solidFill>
                <a:latin typeface="Trebuchet MS"/>
                <a:cs typeface="Trebuchet MS"/>
              </a:rPr>
              <a:t>lacs</a:t>
            </a:r>
            <a:endParaRPr sz="3400" dirty="0">
              <a:latin typeface="Trebuchet MS"/>
              <a:cs typeface="Trebuchet MS"/>
            </a:endParaRPr>
          </a:p>
          <a:p>
            <a:pPr marL="12700">
              <a:lnSpc>
                <a:spcPts val="3879"/>
              </a:lnSpc>
            </a:pPr>
            <a:r>
              <a:rPr sz="3400" dirty="0">
                <a:solidFill>
                  <a:srgbClr val="FFFFFF"/>
                </a:solidFill>
                <a:latin typeface="Trebuchet MS"/>
                <a:cs typeface="Trebuchet MS"/>
              </a:rPr>
              <a:t>Expected</a:t>
            </a:r>
            <a:r>
              <a:rPr sz="3400" spc="-75" dirty="0">
                <a:solidFill>
                  <a:srgbClr val="FFFFFF"/>
                </a:solidFill>
                <a:latin typeface="Trebuchet MS"/>
                <a:cs typeface="Trebuchet MS"/>
              </a:rPr>
              <a:t> </a:t>
            </a:r>
            <a:r>
              <a:rPr sz="3400" dirty="0">
                <a:solidFill>
                  <a:srgbClr val="FFFFFF"/>
                </a:solidFill>
                <a:latin typeface="Trebuchet MS"/>
                <a:cs typeface="Trebuchet MS"/>
              </a:rPr>
              <a:t>remaining</a:t>
            </a:r>
            <a:r>
              <a:rPr sz="3400" spc="-75" dirty="0">
                <a:solidFill>
                  <a:srgbClr val="FFFFFF"/>
                </a:solidFill>
                <a:latin typeface="Trebuchet MS"/>
                <a:cs typeface="Trebuchet MS"/>
              </a:rPr>
              <a:t> </a:t>
            </a:r>
            <a:r>
              <a:rPr sz="3400" dirty="0">
                <a:solidFill>
                  <a:srgbClr val="FFFFFF"/>
                </a:solidFill>
                <a:latin typeface="Trebuchet MS"/>
                <a:cs typeface="Trebuchet MS"/>
              </a:rPr>
              <a:t>corpus=</a:t>
            </a:r>
            <a:r>
              <a:rPr sz="3400" spc="-75" dirty="0">
                <a:solidFill>
                  <a:srgbClr val="FFFFFF"/>
                </a:solidFill>
                <a:latin typeface="Trebuchet MS"/>
                <a:cs typeface="Trebuchet MS"/>
              </a:rPr>
              <a:t> </a:t>
            </a:r>
            <a:r>
              <a:rPr sz="3400" dirty="0">
                <a:solidFill>
                  <a:srgbClr val="FFFFFF"/>
                </a:solidFill>
                <a:latin typeface="Trebuchet MS"/>
                <a:cs typeface="Trebuchet MS"/>
              </a:rPr>
              <a:t>Rs.1.7</a:t>
            </a:r>
            <a:r>
              <a:rPr sz="3400" spc="-70" dirty="0">
                <a:solidFill>
                  <a:srgbClr val="FFFFFF"/>
                </a:solidFill>
                <a:latin typeface="Trebuchet MS"/>
                <a:cs typeface="Trebuchet MS"/>
              </a:rPr>
              <a:t> </a:t>
            </a:r>
            <a:r>
              <a:rPr sz="3400" dirty="0">
                <a:solidFill>
                  <a:srgbClr val="FFFFFF"/>
                </a:solidFill>
                <a:latin typeface="Trebuchet MS"/>
                <a:cs typeface="Trebuchet MS"/>
              </a:rPr>
              <a:t>-</a:t>
            </a:r>
            <a:r>
              <a:rPr sz="3400" spc="-75" dirty="0">
                <a:solidFill>
                  <a:srgbClr val="FFFFFF"/>
                </a:solidFill>
                <a:latin typeface="Trebuchet MS"/>
                <a:cs typeface="Trebuchet MS"/>
              </a:rPr>
              <a:t> </a:t>
            </a:r>
            <a:r>
              <a:rPr sz="3400" dirty="0">
                <a:solidFill>
                  <a:srgbClr val="FFFFFF"/>
                </a:solidFill>
                <a:latin typeface="Trebuchet MS"/>
                <a:cs typeface="Trebuchet MS"/>
              </a:rPr>
              <a:t>1.8</a:t>
            </a:r>
            <a:r>
              <a:rPr sz="3400" spc="-75" dirty="0">
                <a:solidFill>
                  <a:srgbClr val="FFFFFF"/>
                </a:solidFill>
                <a:latin typeface="Trebuchet MS"/>
                <a:cs typeface="Trebuchet MS"/>
              </a:rPr>
              <a:t> </a:t>
            </a:r>
            <a:r>
              <a:rPr sz="3400" dirty="0">
                <a:solidFill>
                  <a:srgbClr val="FFFFFF"/>
                </a:solidFill>
                <a:latin typeface="Trebuchet MS"/>
                <a:cs typeface="Trebuchet MS"/>
              </a:rPr>
              <a:t>CR</a:t>
            </a:r>
            <a:r>
              <a:rPr sz="3400" spc="-75" dirty="0">
                <a:solidFill>
                  <a:srgbClr val="FFFFFF"/>
                </a:solidFill>
                <a:latin typeface="Trebuchet MS"/>
                <a:cs typeface="Trebuchet MS"/>
              </a:rPr>
              <a:t> </a:t>
            </a:r>
            <a:r>
              <a:rPr sz="3400" dirty="0">
                <a:solidFill>
                  <a:srgbClr val="FFFFFF"/>
                </a:solidFill>
                <a:latin typeface="Trebuchet MS"/>
                <a:cs typeface="Trebuchet MS"/>
              </a:rPr>
              <a:t>(~12%</a:t>
            </a:r>
            <a:r>
              <a:rPr sz="3400" spc="-70" dirty="0">
                <a:solidFill>
                  <a:srgbClr val="FFFFFF"/>
                </a:solidFill>
                <a:latin typeface="Trebuchet MS"/>
                <a:cs typeface="Trebuchet MS"/>
              </a:rPr>
              <a:t> </a:t>
            </a:r>
            <a:r>
              <a:rPr sz="3400" spc="-10" dirty="0">
                <a:solidFill>
                  <a:srgbClr val="FFFFFF"/>
                </a:solidFill>
                <a:latin typeface="Trebuchet MS"/>
                <a:cs typeface="Trebuchet MS"/>
              </a:rPr>
              <a:t>CAGR)</a:t>
            </a:r>
            <a:endParaRPr sz="3400" dirty="0">
              <a:latin typeface="Trebuchet MS"/>
              <a:cs typeface="Trebuchet MS"/>
            </a:endParaRPr>
          </a:p>
          <a:p>
            <a:pPr marL="12700" marR="1109345">
              <a:lnSpc>
                <a:spcPct val="196100"/>
              </a:lnSpc>
            </a:pPr>
            <a:r>
              <a:rPr sz="3400" b="1" dirty="0">
                <a:solidFill>
                  <a:srgbClr val="FFD479"/>
                </a:solidFill>
                <a:latin typeface="Trebuchet MS"/>
                <a:cs typeface="Trebuchet MS"/>
              </a:rPr>
              <a:t>Half</a:t>
            </a:r>
            <a:r>
              <a:rPr sz="3400" b="1" spc="-110" dirty="0">
                <a:solidFill>
                  <a:srgbClr val="FFD479"/>
                </a:solidFill>
                <a:latin typeface="Trebuchet MS"/>
                <a:cs typeface="Trebuchet MS"/>
              </a:rPr>
              <a:t> </a:t>
            </a:r>
            <a:r>
              <a:rPr sz="3400" b="1" dirty="0">
                <a:solidFill>
                  <a:srgbClr val="FFD479"/>
                </a:solidFill>
                <a:latin typeface="Trebuchet MS"/>
                <a:cs typeface="Trebuchet MS"/>
              </a:rPr>
              <a:t>money</a:t>
            </a:r>
            <a:r>
              <a:rPr sz="3400" b="1" spc="-105" dirty="0">
                <a:solidFill>
                  <a:srgbClr val="FFD479"/>
                </a:solidFill>
                <a:latin typeface="Trebuchet MS"/>
                <a:cs typeface="Trebuchet MS"/>
              </a:rPr>
              <a:t> </a:t>
            </a:r>
            <a:r>
              <a:rPr sz="3400" b="1" dirty="0">
                <a:solidFill>
                  <a:srgbClr val="FFD479"/>
                </a:solidFill>
                <a:latin typeface="Trebuchet MS"/>
                <a:cs typeface="Trebuchet MS"/>
              </a:rPr>
              <a:t>withdrawn</a:t>
            </a:r>
            <a:r>
              <a:rPr sz="3400" b="1" spc="-110" dirty="0">
                <a:solidFill>
                  <a:srgbClr val="FFD479"/>
                </a:solidFill>
                <a:latin typeface="Trebuchet MS"/>
                <a:cs typeface="Trebuchet MS"/>
              </a:rPr>
              <a:t> </a:t>
            </a:r>
            <a:r>
              <a:rPr sz="3400" b="1" dirty="0">
                <a:solidFill>
                  <a:srgbClr val="FFD479"/>
                </a:solidFill>
                <a:latin typeface="Trebuchet MS"/>
                <a:cs typeface="Trebuchet MS"/>
              </a:rPr>
              <a:t>and</a:t>
            </a:r>
            <a:r>
              <a:rPr sz="3400" b="1" spc="-105" dirty="0">
                <a:solidFill>
                  <a:srgbClr val="FFD479"/>
                </a:solidFill>
                <a:latin typeface="Trebuchet MS"/>
                <a:cs typeface="Trebuchet MS"/>
              </a:rPr>
              <a:t> </a:t>
            </a:r>
            <a:r>
              <a:rPr sz="3400" b="1" dirty="0">
                <a:solidFill>
                  <a:srgbClr val="FFD479"/>
                </a:solidFill>
                <a:latin typeface="Trebuchet MS"/>
                <a:cs typeface="Trebuchet MS"/>
              </a:rPr>
              <a:t>remaining</a:t>
            </a:r>
            <a:r>
              <a:rPr sz="3400" b="1" spc="-110" dirty="0">
                <a:solidFill>
                  <a:srgbClr val="FFD479"/>
                </a:solidFill>
                <a:latin typeface="Trebuchet MS"/>
                <a:cs typeface="Trebuchet MS"/>
              </a:rPr>
              <a:t> </a:t>
            </a:r>
            <a:r>
              <a:rPr sz="3400" b="1" spc="-10" dirty="0">
                <a:solidFill>
                  <a:srgbClr val="FFD479"/>
                </a:solidFill>
                <a:latin typeface="Trebuchet MS"/>
                <a:cs typeface="Trebuchet MS"/>
              </a:rPr>
              <a:t>multiplied. </a:t>
            </a:r>
            <a:r>
              <a:rPr sz="3400" b="1" dirty="0">
                <a:solidFill>
                  <a:srgbClr val="FFD479"/>
                </a:solidFill>
                <a:latin typeface="Trebuchet MS"/>
                <a:cs typeface="Trebuchet MS"/>
              </a:rPr>
              <a:t>WITHOUT</a:t>
            </a:r>
            <a:r>
              <a:rPr sz="3400" b="1" spc="-85" dirty="0">
                <a:solidFill>
                  <a:srgbClr val="FFD479"/>
                </a:solidFill>
                <a:latin typeface="Trebuchet MS"/>
                <a:cs typeface="Trebuchet MS"/>
              </a:rPr>
              <a:t> </a:t>
            </a:r>
            <a:r>
              <a:rPr sz="3400" b="1" spc="-25" dirty="0">
                <a:solidFill>
                  <a:srgbClr val="FFD479"/>
                </a:solidFill>
                <a:latin typeface="Trebuchet MS"/>
                <a:cs typeface="Trebuchet MS"/>
              </a:rPr>
              <a:t>SWP</a:t>
            </a:r>
            <a:endParaRPr sz="3400" dirty="0">
              <a:latin typeface="Trebuchet MS"/>
              <a:cs typeface="Trebuchet MS"/>
            </a:endParaRPr>
          </a:p>
          <a:p>
            <a:pPr marL="12700">
              <a:lnSpc>
                <a:spcPts val="4000"/>
              </a:lnSpc>
            </a:pPr>
            <a:r>
              <a:rPr sz="3400" spc="-65" dirty="0">
                <a:solidFill>
                  <a:srgbClr val="FFFFFF"/>
                </a:solidFill>
                <a:latin typeface="Trebuchet MS"/>
                <a:cs typeface="Trebuchet MS"/>
              </a:rPr>
              <a:t>Total</a:t>
            </a:r>
            <a:r>
              <a:rPr sz="3400" spc="-55" dirty="0">
                <a:solidFill>
                  <a:srgbClr val="FFFFFF"/>
                </a:solidFill>
                <a:latin typeface="Trebuchet MS"/>
                <a:cs typeface="Trebuchet MS"/>
              </a:rPr>
              <a:t> </a:t>
            </a:r>
            <a:r>
              <a:rPr sz="3400" dirty="0">
                <a:solidFill>
                  <a:srgbClr val="FFFFFF"/>
                </a:solidFill>
                <a:latin typeface="Trebuchet MS"/>
                <a:cs typeface="Trebuchet MS"/>
              </a:rPr>
              <a:t>corpus</a:t>
            </a:r>
            <a:r>
              <a:rPr sz="3400" spc="-50" dirty="0">
                <a:solidFill>
                  <a:srgbClr val="FFFFFF"/>
                </a:solidFill>
                <a:latin typeface="Trebuchet MS"/>
                <a:cs typeface="Trebuchet MS"/>
              </a:rPr>
              <a:t> </a:t>
            </a:r>
            <a:r>
              <a:rPr sz="3400" dirty="0">
                <a:solidFill>
                  <a:srgbClr val="FFFFFF"/>
                </a:solidFill>
                <a:latin typeface="Trebuchet MS"/>
                <a:cs typeface="Trebuchet MS"/>
              </a:rPr>
              <a:t>=</a:t>
            </a:r>
            <a:r>
              <a:rPr sz="3400" spc="-55" dirty="0">
                <a:solidFill>
                  <a:srgbClr val="FFFFFF"/>
                </a:solidFill>
                <a:latin typeface="Trebuchet MS"/>
                <a:cs typeface="Trebuchet MS"/>
              </a:rPr>
              <a:t> </a:t>
            </a:r>
            <a:r>
              <a:rPr sz="3400" dirty="0">
                <a:solidFill>
                  <a:srgbClr val="FFFFFF"/>
                </a:solidFill>
                <a:latin typeface="Trebuchet MS"/>
                <a:cs typeface="Trebuchet MS"/>
              </a:rPr>
              <a:t>Rs.</a:t>
            </a:r>
            <a:r>
              <a:rPr sz="3400" spc="-50" dirty="0">
                <a:solidFill>
                  <a:srgbClr val="FFFFFF"/>
                </a:solidFill>
                <a:latin typeface="Trebuchet MS"/>
                <a:cs typeface="Trebuchet MS"/>
              </a:rPr>
              <a:t> </a:t>
            </a:r>
            <a:r>
              <a:rPr sz="3400" dirty="0">
                <a:solidFill>
                  <a:srgbClr val="FFFFFF"/>
                </a:solidFill>
                <a:latin typeface="Trebuchet MS"/>
                <a:cs typeface="Trebuchet MS"/>
              </a:rPr>
              <a:t>3.0</a:t>
            </a:r>
            <a:r>
              <a:rPr sz="3400" spc="-55" dirty="0">
                <a:solidFill>
                  <a:srgbClr val="FFFFFF"/>
                </a:solidFill>
                <a:latin typeface="Trebuchet MS"/>
                <a:cs typeface="Trebuchet MS"/>
              </a:rPr>
              <a:t> </a:t>
            </a:r>
            <a:r>
              <a:rPr sz="3400" dirty="0">
                <a:solidFill>
                  <a:srgbClr val="FFFFFF"/>
                </a:solidFill>
                <a:latin typeface="Trebuchet MS"/>
                <a:cs typeface="Trebuchet MS"/>
              </a:rPr>
              <a:t>-</a:t>
            </a:r>
            <a:r>
              <a:rPr sz="3400" spc="-50" dirty="0">
                <a:solidFill>
                  <a:srgbClr val="FFFFFF"/>
                </a:solidFill>
                <a:latin typeface="Trebuchet MS"/>
                <a:cs typeface="Trebuchet MS"/>
              </a:rPr>
              <a:t> </a:t>
            </a:r>
            <a:r>
              <a:rPr sz="3400" dirty="0">
                <a:solidFill>
                  <a:srgbClr val="FFFFFF"/>
                </a:solidFill>
                <a:latin typeface="Trebuchet MS"/>
                <a:cs typeface="Trebuchet MS"/>
              </a:rPr>
              <a:t>3.1</a:t>
            </a:r>
            <a:r>
              <a:rPr sz="3400" spc="-55" dirty="0">
                <a:solidFill>
                  <a:srgbClr val="FFFFFF"/>
                </a:solidFill>
                <a:latin typeface="Trebuchet MS"/>
                <a:cs typeface="Trebuchet MS"/>
              </a:rPr>
              <a:t> </a:t>
            </a:r>
            <a:r>
              <a:rPr sz="3400" dirty="0">
                <a:solidFill>
                  <a:srgbClr val="FFFFFF"/>
                </a:solidFill>
                <a:latin typeface="Trebuchet MS"/>
                <a:cs typeface="Trebuchet MS"/>
              </a:rPr>
              <a:t>CR</a:t>
            </a:r>
            <a:r>
              <a:rPr sz="3400" spc="-50" dirty="0">
                <a:solidFill>
                  <a:srgbClr val="FFFFFF"/>
                </a:solidFill>
                <a:latin typeface="Trebuchet MS"/>
                <a:cs typeface="Trebuchet MS"/>
              </a:rPr>
              <a:t> </a:t>
            </a:r>
            <a:r>
              <a:rPr sz="3400" dirty="0">
                <a:solidFill>
                  <a:srgbClr val="FFFFFF"/>
                </a:solidFill>
                <a:latin typeface="Trebuchet MS"/>
                <a:cs typeface="Trebuchet MS"/>
              </a:rPr>
              <a:t>(~12%</a:t>
            </a:r>
            <a:r>
              <a:rPr sz="3400" spc="-55" dirty="0">
                <a:solidFill>
                  <a:srgbClr val="FFFFFF"/>
                </a:solidFill>
                <a:latin typeface="Trebuchet MS"/>
                <a:cs typeface="Trebuchet MS"/>
              </a:rPr>
              <a:t> </a:t>
            </a:r>
            <a:r>
              <a:rPr sz="3400" dirty="0">
                <a:solidFill>
                  <a:srgbClr val="FFFFFF"/>
                </a:solidFill>
                <a:latin typeface="Trebuchet MS"/>
                <a:cs typeface="Trebuchet MS"/>
              </a:rPr>
              <a:t>CAGR)</a:t>
            </a:r>
            <a:r>
              <a:rPr sz="3400" spc="-50" dirty="0">
                <a:solidFill>
                  <a:srgbClr val="FFFFFF"/>
                </a:solidFill>
                <a:latin typeface="Trebuchet MS"/>
                <a:cs typeface="Trebuchet MS"/>
              </a:rPr>
              <a:t> </a:t>
            </a:r>
            <a:r>
              <a:rPr sz="3400" dirty="0">
                <a:solidFill>
                  <a:srgbClr val="FFFFFF"/>
                </a:solidFill>
                <a:latin typeface="Trebuchet MS"/>
                <a:cs typeface="Trebuchet MS"/>
              </a:rPr>
              <a:t>in</a:t>
            </a:r>
            <a:r>
              <a:rPr sz="3400" spc="-55" dirty="0">
                <a:solidFill>
                  <a:srgbClr val="FFFFFF"/>
                </a:solidFill>
                <a:latin typeface="Trebuchet MS"/>
                <a:cs typeface="Trebuchet MS"/>
              </a:rPr>
              <a:t> </a:t>
            </a:r>
            <a:r>
              <a:rPr sz="3400" dirty="0">
                <a:solidFill>
                  <a:srgbClr val="FFFFFF"/>
                </a:solidFill>
                <a:latin typeface="Trebuchet MS"/>
                <a:cs typeface="Trebuchet MS"/>
              </a:rPr>
              <a:t>10</a:t>
            </a:r>
            <a:r>
              <a:rPr sz="3400" spc="-50" dirty="0">
                <a:solidFill>
                  <a:srgbClr val="FFFFFF"/>
                </a:solidFill>
                <a:latin typeface="Trebuchet MS"/>
                <a:cs typeface="Trebuchet MS"/>
              </a:rPr>
              <a:t> </a:t>
            </a:r>
            <a:r>
              <a:rPr sz="3400" spc="-10" dirty="0">
                <a:solidFill>
                  <a:srgbClr val="FFFFFF"/>
                </a:solidFill>
                <a:latin typeface="Trebuchet MS"/>
                <a:cs typeface="Trebuchet MS"/>
              </a:rPr>
              <a:t>years.</a:t>
            </a:r>
            <a:endParaRPr sz="3400" dirty="0">
              <a:latin typeface="Trebuchet MS"/>
              <a:cs typeface="Trebuchet MS"/>
            </a:endParaRPr>
          </a:p>
        </p:txBody>
      </p:sp>
      <p:graphicFrame>
        <p:nvGraphicFramePr>
          <p:cNvPr id="4" name="Table 3">
            <a:extLst>
              <a:ext uri="{FF2B5EF4-FFF2-40B4-BE49-F238E27FC236}">
                <a16:creationId xmlns:a16="http://schemas.microsoft.com/office/drawing/2014/main" id="{2B1B3312-9440-2D12-E96D-71A31D3A4E54}"/>
              </a:ext>
            </a:extLst>
          </p:cNvPr>
          <p:cNvGraphicFramePr>
            <a:graphicFrameLocks noGrp="1"/>
          </p:cNvGraphicFramePr>
          <p:nvPr>
            <p:extLst>
              <p:ext uri="{D42A27DB-BD31-4B8C-83A1-F6EECF244321}">
                <p14:modId xmlns:p14="http://schemas.microsoft.com/office/powerpoint/2010/main" val="308404858"/>
              </p:ext>
            </p:extLst>
          </p:nvPr>
        </p:nvGraphicFramePr>
        <p:xfrm>
          <a:off x="13258800" y="2095499"/>
          <a:ext cx="4714864" cy="5486405"/>
        </p:xfrm>
        <a:graphic>
          <a:graphicData uri="http://schemas.openxmlformats.org/drawingml/2006/table">
            <a:tbl>
              <a:tblPr firstRow="1" bandRow="1">
                <a:tableStyleId>{5C22544A-7EE6-4342-B048-85BDC9FD1C3A}</a:tableStyleId>
              </a:tblPr>
              <a:tblGrid>
                <a:gridCol w="2357432">
                  <a:extLst>
                    <a:ext uri="{9D8B030D-6E8A-4147-A177-3AD203B41FA5}">
                      <a16:colId xmlns:a16="http://schemas.microsoft.com/office/drawing/2014/main" val="2885219589"/>
                    </a:ext>
                  </a:extLst>
                </a:gridCol>
                <a:gridCol w="2357432">
                  <a:extLst>
                    <a:ext uri="{9D8B030D-6E8A-4147-A177-3AD203B41FA5}">
                      <a16:colId xmlns:a16="http://schemas.microsoft.com/office/drawing/2014/main" val="646804220"/>
                    </a:ext>
                  </a:extLst>
                </a:gridCol>
              </a:tblGrid>
              <a:tr h="791399">
                <a:tc gridSpan="2">
                  <a:txBody>
                    <a:bodyPr/>
                    <a:lstStyle/>
                    <a:p>
                      <a:pPr algn="ctr"/>
                      <a:r>
                        <a:rPr lang="en-IN" sz="3000" dirty="0">
                          <a:solidFill>
                            <a:schemeClr val="bg1"/>
                          </a:solidFill>
                        </a:rPr>
                        <a:t>1 Cr for 10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782501">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782501">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1.8 Cr</a:t>
                      </a:r>
                    </a:p>
                  </a:txBody>
                  <a:tcPr anchor="ctr">
                    <a:solidFill>
                      <a:srgbClr val="06480A"/>
                    </a:solidFill>
                  </a:tcPr>
                </a:tc>
                <a:extLst>
                  <a:ext uri="{0D108BD9-81ED-4DB2-BD59-A6C34878D82A}">
                    <a16:rowId xmlns:a16="http://schemas.microsoft.com/office/drawing/2014/main" val="4066799062"/>
                  </a:ext>
                </a:extLst>
              </a:tr>
              <a:tr h="782501">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1.25 Cr</a:t>
                      </a:r>
                    </a:p>
                  </a:txBody>
                  <a:tcPr anchor="ctr">
                    <a:solidFill>
                      <a:srgbClr val="06480A"/>
                    </a:solidFill>
                  </a:tcPr>
                </a:tc>
                <a:extLst>
                  <a:ext uri="{0D108BD9-81ED-4DB2-BD59-A6C34878D82A}">
                    <a16:rowId xmlns:a16="http://schemas.microsoft.com/office/drawing/2014/main" val="989724586"/>
                  </a:ext>
                </a:extLst>
              </a:tr>
              <a:tr h="782501">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1.46 Cr</a:t>
                      </a:r>
                    </a:p>
                  </a:txBody>
                  <a:tcPr anchor="ctr">
                    <a:solidFill>
                      <a:srgbClr val="06480A"/>
                    </a:solidFill>
                  </a:tcPr>
                </a:tc>
                <a:extLst>
                  <a:ext uri="{0D108BD9-81ED-4DB2-BD59-A6C34878D82A}">
                    <a16:rowId xmlns:a16="http://schemas.microsoft.com/office/drawing/2014/main" val="3504655174"/>
                  </a:ext>
                </a:extLst>
              </a:tr>
              <a:tr h="782501">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2.47 Cr</a:t>
                      </a:r>
                    </a:p>
                  </a:txBody>
                  <a:tcPr anchor="ctr">
                    <a:solidFill>
                      <a:srgbClr val="06480A"/>
                    </a:solidFill>
                  </a:tcPr>
                </a:tc>
                <a:extLst>
                  <a:ext uri="{0D108BD9-81ED-4DB2-BD59-A6C34878D82A}">
                    <a16:rowId xmlns:a16="http://schemas.microsoft.com/office/drawing/2014/main" val="720983064"/>
                  </a:ext>
                </a:extLst>
              </a:tr>
              <a:tr h="782501">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3.10 Cr</a:t>
                      </a:r>
                    </a:p>
                  </a:txBody>
                  <a:tcPr anchor="ctr">
                    <a:solidFill>
                      <a:srgbClr val="06480A"/>
                    </a:solidFill>
                  </a:tcPr>
                </a:tc>
                <a:extLst>
                  <a:ext uri="{0D108BD9-81ED-4DB2-BD59-A6C34878D82A}">
                    <a16:rowId xmlns:a16="http://schemas.microsoft.com/office/drawing/2014/main" val="134618812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302385" y="1858243"/>
            <a:ext cx="4936490"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1</a:t>
            </a:r>
            <a:r>
              <a:rPr sz="4100" spc="-40" dirty="0">
                <a:solidFill>
                  <a:srgbClr val="E9BA3C"/>
                </a:solidFill>
              </a:rPr>
              <a:t> </a:t>
            </a:r>
            <a:r>
              <a:rPr sz="4100" dirty="0">
                <a:solidFill>
                  <a:srgbClr val="E9BA3C"/>
                </a:solidFill>
              </a:rPr>
              <a:t>Crore</a:t>
            </a:r>
            <a:r>
              <a:rPr sz="4100" spc="-35" dirty="0">
                <a:solidFill>
                  <a:srgbClr val="E9BA3C"/>
                </a:solidFill>
              </a:rPr>
              <a:t> </a:t>
            </a:r>
            <a:r>
              <a:rPr sz="4100" dirty="0">
                <a:solidFill>
                  <a:srgbClr val="E9BA3C"/>
                </a:solidFill>
              </a:rPr>
              <a:t>for</a:t>
            </a:r>
            <a:r>
              <a:rPr sz="4100" spc="-35" dirty="0">
                <a:solidFill>
                  <a:srgbClr val="E9BA3C"/>
                </a:solidFill>
              </a:rPr>
              <a:t> </a:t>
            </a:r>
            <a:r>
              <a:rPr sz="4100" dirty="0">
                <a:solidFill>
                  <a:srgbClr val="E9BA3C"/>
                </a:solidFill>
              </a:rPr>
              <a:t>15</a:t>
            </a:r>
            <a:r>
              <a:rPr sz="4100" spc="-35" dirty="0">
                <a:solidFill>
                  <a:srgbClr val="E9BA3C"/>
                </a:solidFill>
              </a:rPr>
              <a:t> </a:t>
            </a:r>
            <a:r>
              <a:rPr sz="4100" spc="-10" dirty="0">
                <a:solidFill>
                  <a:srgbClr val="E9BA3C"/>
                </a:solidFill>
              </a:rPr>
              <a:t>years</a:t>
            </a:r>
            <a:endParaRPr sz="4100"/>
          </a:p>
        </p:txBody>
      </p:sp>
      <p:sp>
        <p:nvSpPr>
          <p:cNvPr id="3" name="object 3"/>
          <p:cNvSpPr txBox="1"/>
          <p:nvPr/>
        </p:nvSpPr>
        <p:spPr>
          <a:xfrm>
            <a:off x="1388836" y="2723877"/>
            <a:ext cx="9334500" cy="3591560"/>
          </a:xfrm>
          <a:prstGeom prst="rect">
            <a:avLst/>
          </a:prstGeom>
        </p:spPr>
        <p:txBody>
          <a:bodyPr vert="horz" wrap="square" lIns="0" tIns="12700" rIns="0" bIns="0" rtlCol="0">
            <a:spAutoFit/>
          </a:bodyPr>
          <a:lstStyle/>
          <a:p>
            <a:pPr marL="12700">
              <a:lnSpc>
                <a:spcPts val="4040"/>
              </a:lnSpc>
              <a:spcBef>
                <a:spcPts val="100"/>
              </a:spcBef>
            </a:pPr>
            <a:r>
              <a:rPr sz="3400" b="1" dirty="0">
                <a:solidFill>
                  <a:srgbClr val="FFD479"/>
                </a:solidFill>
                <a:latin typeface="Trebuchet MS"/>
                <a:cs typeface="Trebuchet MS"/>
              </a:rPr>
              <a:t>WITH</a:t>
            </a:r>
            <a:r>
              <a:rPr sz="3400" b="1" spc="-5" dirty="0">
                <a:solidFill>
                  <a:srgbClr val="FFD479"/>
                </a:solidFill>
                <a:latin typeface="Trebuchet MS"/>
                <a:cs typeface="Trebuchet MS"/>
              </a:rPr>
              <a:t> </a:t>
            </a:r>
            <a:r>
              <a:rPr sz="3400" b="1" spc="-25" dirty="0">
                <a:solidFill>
                  <a:srgbClr val="FFD479"/>
                </a:solidFill>
                <a:latin typeface="Trebuchet MS"/>
                <a:cs typeface="Trebuchet MS"/>
              </a:rPr>
              <a:t>SWP</a:t>
            </a:r>
            <a:endParaRPr sz="3400">
              <a:latin typeface="Trebuchet MS"/>
              <a:cs typeface="Trebuchet MS"/>
            </a:endParaRPr>
          </a:p>
          <a:p>
            <a:pPr marL="12700" marR="3799840">
              <a:lnSpc>
                <a:spcPts val="4000"/>
              </a:lnSpc>
              <a:spcBef>
                <a:spcPts val="160"/>
              </a:spcBef>
            </a:pPr>
            <a:r>
              <a:rPr sz="3400" dirty="0">
                <a:solidFill>
                  <a:srgbClr val="FFFFFF"/>
                </a:solidFill>
                <a:latin typeface="Trebuchet MS"/>
                <a:cs typeface="Trebuchet MS"/>
              </a:rPr>
              <a:t>Withdrawal=</a:t>
            </a:r>
            <a:r>
              <a:rPr sz="3400" spc="-85" dirty="0">
                <a:solidFill>
                  <a:srgbClr val="FFFFFF"/>
                </a:solidFill>
                <a:latin typeface="Trebuchet MS"/>
                <a:cs typeface="Trebuchet MS"/>
              </a:rPr>
              <a:t> </a:t>
            </a:r>
            <a:r>
              <a:rPr sz="3400" dirty="0">
                <a:solidFill>
                  <a:srgbClr val="FFFFFF"/>
                </a:solidFill>
                <a:latin typeface="Trebuchet MS"/>
                <a:cs typeface="Trebuchet MS"/>
              </a:rPr>
              <a:t>Rs.</a:t>
            </a:r>
            <a:r>
              <a:rPr sz="3400" spc="-85" dirty="0">
                <a:solidFill>
                  <a:srgbClr val="FFFFFF"/>
                </a:solidFill>
                <a:latin typeface="Trebuchet MS"/>
                <a:cs typeface="Trebuchet MS"/>
              </a:rPr>
              <a:t> </a:t>
            </a:r>
            <a:r>
              <a:rPr sz="3400" dirty="0">
                <a:solidFill>
                  <a:srgbClr val="FFFFFF"/>
                </a:solidFill>
                <a:latin typeface="Trebuchet MS"/>
                <a:cs typeface="Trebuchet MS"/>
              </a:rPr>
              <a:t>6</a:t>
            </a:r>
            <a:r>
              <a:rPr sz="3400" spc="-85" dirty="0">
                <a:solidFill>
                  <a:srgbClr val="FFFFFF"/>
                </a:solidFill>
                <a:latin typeface="Trebuchet MS"/>
                <a:cs typeface="Trebuchet MS"/>
              </a:rPr>
              <a:t> </a:t>
            </a:r>
            <a:r>
              <a:rPr sz="3400" spc="-10" dirty="0">
                <a:solidFill>
                  <a:srgbClr val="FFFFFF"/>
                </a:solidFill>
                <a:latin typeface="Trebuchet MS"/>
                <a:cs typeface="Trebuchet MS"/>
              </a:rPr>
              <a:t>lacs/year </a:t>
            </a:r>
            <a:r>
              <a:rPr sz="3400" spc="-65" dirty="0">
                <a:solidFill>
                  <a:srgbClr val="FFFFFF"/>
                </a:solidFill>
                <a:latin typeface="Trebuchet MS"/>
                <a:cs typeface="Trebuchet MS"/>
              </a:rPr>
              <a:t>Total</a:t>
            </a:r>
            <a:r>
              <a:rPr sz="3400" spc="-125" dirty="0">
                <a:solidFill>
                  <a:srgbClr val="FFFFFF"/>
                </a:solidFill>
                <a:latin typeface="Trebuchet MS"/>
                <a:cs typeface="Trebuchet MS"/>
              </a:rPr>
              <a:t> </a:t>
            </a:r>
            <a:r>
              <a:rPr sz="3400" dirty="0">
                <a:solidFill>
                  <a:srgbClr val="FFFFFF"/>
                </a:solidFill>
                <a:latin typeface="Trebuchet MS"/>
                <a:cs typeface="Trebuchet MS"/>
              </a:rPr>
              <a:t>withdrawal=Rs.</a:t>
            </a:r>
            <a:r>
              <a:rPr sz="3400" spc="-125" dirty="0">
                <a:solidFill>
                  <a:srgbClr val="FFFFFF"/>
                </a:solidFill>
                <a:latin typeface="Trebuchet MS"/>
                <a:cs typeface="Trebuchet MS"/>
              </a:rPr>
              <a:t> </a:t>
            </a:r>
            <a:r>
              <a:rPr sz="3400" dirty="0">
                <a:solidFill>
                  <a:srgbClr val="FFFFFF"/>
                </a:solidFill>
                <a:latin typeface="Trebuchet MS"/>
                <a:cs typeface="Trebuchet MS"/>
              </a:rPr>
              <a:t>90</a:t>
            </a:r>
            <a:r>
              <a:rPr sz="3400" spc="-125" dirty="0">
                <a:solidFill>
                  <a:srgbClr val="FFFFFF"/>
                </a:solidFill>
                <a:latin typeface="Trebuchet MS"/>
                <a:cs typeface="Trebuchet MS"/>
              </a:rPr>
              <a:t> </a:t>
            </a:r>
            <a:r>
              <a:rPr sz="3400" spc="-20" dirty="0">
                <a:solidFill>
                  <a:srgbClr val="FFFFFF"/>
                </a:solidFill>
                <a:latin typeface="Trebuchet MS"/>
                <a:cs typeface="Trebuchet MS"/>
              </a:rPr>
              <a:t>lacs</a:t>
            </a:r>
            <a:endParaRPr sz="3400">
              <a:latin typeface="Trebuchet MS"/>
              <a:cs typeface="Trebuchet MS"/>
            </a:endParaRPr>
          </a:p>
          <a:p>
            <a:pPr marL="12700">
              <a:lnSpc>
                <a:spcPts val="3879"/>
              </a:lnSpc>
            </a:pPr>
            <a:r>
              <a:rPr sz="3400" spc="-10" dirty="0">
                <a:solidFill>
                  <a:srgbClr val="FFFFFF"/>
                </a:solidFill>
                <a:latin typeface="Trebuchet MS"/>
                <a:cs typeface="Trebuchet MS"/>
              </a:rPr>
              <a:t>Remaining</a:t>
            </a:r>
            <a:r>
              <a:rPr sz="3400" spc="-65" dirty="0">
                <a:solidFill>
                  <a:srgbClr val="FFFFFF"/>
                </a:solidFill>
                <a:latin typeface="Trebuchet MS"/>
                <a:cs typeface="Trebuchet MS"/>
              </a:rPr>
              <a:t> </a:t>
            </a:r>
            <a:r>
              <a:rPr sz="3400" dirty="0">
                <a:solidFill>
                  <a:srgbClr val="FFFFFF"/>
                </a:solidFill>
                <a:latin typeface="Trebuchet MS"/>
                <a:cs typeface="Trebuchet MS"/>
              </a:rPr>
              <a:t>corpus=</a:t>
            </a:r>
            <a:r>
              <a:rPr sz="3400" spc="-65" dirty="0">
                <a:solidFill>
                  <a:srgbClr val="FFFFFF"/>
                </a:solidFill>
                <a:latin typeface="Trebuchet MS"/>
                <a:cs typeface="Trebuchet MS"/>
              </a:rPr>
              <a:t> </a:t>
            </a:r>
            <a:r>
              <a:rPr sz="3400" dirty="0">
                <a:solidFill>
                  <a:srgbClr val="FFFFFF"/>
                </a:solidFill>
                <a:latin typeface="Trebuchet MS"/>
                <a:cs typeface="Trebuchet MS"/>
              </a:rPr>
              <a:t>Rs.</a:t>
            </a:r>
            <a:r>
              <a:rPr sz="3400" spc="-60" dirty="0">
                <a:solidFill>
                  <a:srgbClr val="FFFFFF"/>
                </a:solidFill>
                <a:latin typeface="Trebuchet MS"/>
                <a:cs typeface="Trebuchet MS"/>
              </a:rPr>
              <a:t> </a:t>
            </a:r>
            <a:r>
              <a:rPr sz="3400" dirty="0">
                <a:solidFill>
                  <a:srgbClr val="FFFFFF"/>
                </a:solidFill>
                <a:latin typeface="Trebuchet MS"/>
                <a:cs typeface="Trebuchet MS"/>
              </a:rPr>
              <a:t>2.3</a:t>
            </a:r>
            <a:r>
              <a:rPr sz="3400" spc="-65" dirty="0">
                <a:solidFill>
                  <a:srgbClr val="FFFFFF"/>
                </a:solidFill>
                <a:latin typeface="Trebuchet MS"/>
                <a:cs typeface="Trebuchet MS"/>
              </a:rPr>
              <a:t> </a:t>
            </a:r>
            <a:r>
              <a:rPr sz="3400" dirty="0">
                <a:solidFill>
                  <a:srgbClr val="FFFFFF"/>
                </a:solidFill>
                <a:latin typeface="Trebuchet MS"/>
                <a:cs typeface="Trebuchet MS"/>
              </a:rPr>
              <a:t>-</a:t>
            </a:r>
            <a:r>
              <a:rPr sz="3400" spc="-60" dirty="0">
                <a:solidFill>
                  <a:srgbClr val="FFFFFF"/>
                </a:solidFill>
                <a:latin typeface="Trebuchet MS"/>
                <a:cs typeface="Trebuchet MS"/>
              </a:rPr>
              <a:t> </a:t>
            </a:r>
            <a:r>
              <a:rPr sz="3400" dirty="0">
                <a:solidFill>
                  <a:srgbClr val="FFFFFF"/>
                </a:solidFill>
                <a:latin typeface="Trebuchet MS"/>
                <a:cs typeface="Trebuchet MS"/>
              </a:rPr>
              <a:t>2.4</a:t>
            </a:r>
            <a:r>
              <a:rPr sz="3400" spc="-65" dirty="0">
                <a:solidFill>
                  <a:srgbClr val="FFFFFF"/>
                </a:solidFill>
                <a:latin typeface="Trebuchet MS"/>
                <a:cs typeface="Trebuchet MS"/>
              </a:rPr>
              <a:t> </a:t>
            </a:r>
            <a:r>
              <a:rPr sz="3400" dirty="0">
                <a:solidFill>
                  <a:srgbClr val="FFFFFF"/>
                </a:solidFill>
                <a:latin typeface="Trebuchet MS"/>
                <a:cs typeface="Trebuchet MS"/>
              </a:rPr>
              <a:t>CR</a:t>
            </a:r>
            <a:r>
              <a:rPr sz="3400" spc="-60" dirty="0">
                <a:solidFill>
                  <a:srgbClr val="FFFFFF"/>
                </a:solidFill>
                <a:latin typeface="Trebuchet MS"/>
                <a:cs typeface="Trebuchet MS"/>
              </a:rPr>
              <a:t> </a:t>
            </a:r>
            <a:r>
              <a:rPr sz="3400" dirty="0">
                <a:solidFill>
                  <a:srgbClr val="FFFFFF"/>
                </a:solidFill>
                <a:latin typeface="Trebuchet MS"/>
                <a:cs typeface="Trebuchet MS"/>
              </a:rPr>
              <a:t>(~12%</a:t>
            </a:r>
            <a:r>
              <a:rPr sz="3400" spc="-65" dirty="0">
                <a:solidFill>
                  <a:srgbClr val="FFFFFF"/>
                </a:solidFill>
                <a:latin typeface="Trebuchet MS"/>
                <a:cs typeface="Trebuchet MS"/>
              </a:rPr>
              <a:t> </a:t>
            </a:r>
            <a:r>
              <a:rPr sz="3400" spc="-10" dirty="0">
                <a:solidFill>
                  <a:srgbClr val="FFFFFF"/>
                </a:solidFill>
                <a:latin typeface="Trebuchet MS"/>
                <a:cs typeface="Trebuchet MS"/>
              </a:rPr>
              <a:t>CAGR)</a:t>
            </a:r>
            <a:endParaRPr sz="3400">
              <a:latin typeface="Trebuchet MS"/>
              <a:cs typeface="Trebuchet MS"/>
            </a:endParaRPr>
          </a:p>
          <a:p>
            <a:pPr marL="12700">
              <a:lnSpc>
                <a:spcPts val="4040"/>
              </a:lnSpc>
              <a:spcBef>
                <a:spcPts val="3919"/>
              </a:spcBef>
            </a:pPr>
            <a:r>
              <a:rPr sz="3400" b="1" dirty="0">
                <a:solidFill>
                  <a:srgbClr val="FFD479"/>
                </a:solidFill>
                <a:latin typeface="Trebuchet MS"/>
                <a:cs typeface="Trebuchet MS"/>
              </a:rPr>
              <a:t>Without</a:t>
            </a:r>
            <a:r>
              <a:rPr sz="3400" b="1" spc="-110" dirty="0">
                <a:solidFill>
                  <a:srgbClr val="FFD479"/>
                </a:solidFill>
                <a:latin typeface="Trebuchet MS"/>
                <a:cs typeface="Trebuchet MS"/>
              </a:rPr>
              <a:t> </a:t>
            </a:r>
            <a:r>
              <a:rPr sz="3400" b="1" spc="-25" dirty="0">
                <a:solidFill>
                  <a:srgbClr val="FFD479"/>
                </a:solidFill>
                <a:latin typeface="Trebuchet MS"/>
                <a:cs typeface="Trebuchet MS"/>
              </a:rPr>
              <a:t>SWP</a:t>
            </a:r>
            <a:endParaRPr sz="3400">
              <a:latin typeface="Trebuchet MS"/>
              <a:cs typeface="Trebuchet MS"/>
            </a:endParaRPr>
          </a:p>
          <a:p>
            <a:pPr marL="12700">
              <a:lnSpc>
                <a:spcPts val="4040"/>
              </a:lnSpc>
            </a:pPr>
            <a:r>
              <a:rPr sz="3400" spc="-65" dirty="0">
                <a:solidFill>
                  <a:srgbClr val="FFFFFF"/>
                </a:solidFill>
                <a:latin typeface="Trebuchet MS"/>
                <a:cs typeface="Trebuchet MS"/>
              </a:rPr>
              <a:t>Total </a:t>
            </a:r>
            <a:r>
              <a:rPr sz="3400" dirty="0">
                <a:solidFill>
                  <a:srgbClr val="FFFFFF"/>
                </a:solidFill>
                <a:latin typeface="Trebuchet MS"/>
                <a:cs typeface="Trebuchet MS"/>
              </a:rPr>
              <a:t>corpus=</a:t>
            </a:r>
            <a:r>
              <a:rPr sz="3400" spc="-65" dirty="0">
                <a:solidFill>
                  <a:srgbClr val="FFFFFF"/>
                </a:solidFill>
                <a:latin typeface="Trebuchet MS"/>
                <a:cs typeface="Trebuchet MS"/>
              </a:rPr>
              <a:t> </a:t>
            </a:r>
            <a:r>
              <a:rPr sz="3400" dirty="0">
                <a:solidFill>
                  <a:srgbClr val="FFFFFF"/>
                </a:solidFill>
                <a:latin typeface="Trebuchet MS"/>
                <a:cs typeface="Trebuchet MS"/>
              </a:rPr>
              <a:t>Rs.</a:t>
            </a:r>
            <a:r>
              <a:rPr sz="3400" spc="-60" dirty="0">
                <a:solidFill>
                  <a:srgbClr val="FFFFFF"/>
                </a:solidFill>
                <a:latin typeface="Trebuchet MS"/>
                <a:cs typeface="Trebuchet MS"/>
              </a:rPr>
              <a:t> </a:t>
            </a:r>
            <a:r>
              <a:rPr sz="3400" dirty="0">
                <a:solidFill>
                  <a:srgbClr val="FFFFFF"/>
                </a:solidFill>
                <a:latin typeface="Trebuchet MS"/>
                <a:cs typeface="Trebuchet MS"/>
              </a:rPr>
              <a:t>5.4</a:t>
            </a:r>
            <a:r>
              <a:rPr sz="3400" spc="-65" dirty="0">
                <a:solidFill>
                  <a:srgbClr val="FFFFFF"/>
                </a:solidFill>
                <a:latin typeface="Trebuchet MS"/>
                <a:cs typeface="Trebuchet MS"/>
              </a:rPr>
              <a:t> </a:t>
            </a:r>
            <a:r>
              <a:rPr sz="3400" dirty="0">
                <a:solidFill>
                  <a:srgbClr val="FFFFFF"/>
                </a:solidFill>
                <a:latin typeface="Trebuchet MS"/>
                <a:cs typeface="Trebuchet MS"/>
              </a:rPr>
              <a:t>-</a:t>
            </a:r>
            <a:r>
              <a:rPr sz="3400" spc="-65" dirty="0">
                <a:solidFill>
                  <a:srgbClr val="FFFFFF"/>
                </a:solidFill>
                <a:latin typeface="Trebuchet MS"/>
                <a:cs typeface="Trebuchet MS"/>
              </a:rPr>
              <a:t> </a:t>
            </a:r>
            <a:r>
              <a:rPr sz="3400" dirty="0">
                <a:solidFill>
                  <a:srgbClr val="FFFFFF"/>
                </a:solidFill>
                <a:latin typeface="Trebuchet MS"/>
                <a:cs typeface="Trebuchet MS"/>
              </a:rPr>
              <a:t>5.5</a:t>
            </a:r>
            <a:r>
              <a:rPr sz="3400" spc="-60" dirty="0">
                <a:solidFill>
                  <a:srgbClr val="FFFFFF"/>
                </a:solidFill>
                <a:latin typeface="Trebuchet MS"/>
                <a:cs typeface="Trebuchet MS"/>
              </a:rPr>
              <a:t> </a:t>
            </a:r>
            <a:r>
              <a:rPr sz="3400" dirty="0">
                <a:solidFill>
                  <a:srgbClr val="FFFFFF"/>
                </a:solidFill>
                <a:latin typeface="Trebuchet MS"/>
                <a:cs typeface="Trebuchet MS"/>
              </a:rPr>
              <a:t>CR</a:t>
            </a:r>
            <a:r>
              <a:rPr sz="3400" spc="-65" dirty="0">
                <a:solidFill>
                  <a:srgbClr val="FFFFFF"/>
                </a:solidFill>
                <a:latin typeface="Trebuchet MS"/>
                <a:cs typeface="Trebuchet MS"/>
              </a:rPr>
              <a:t> </a:t>
            </a:r>
            <a:r>
              <a:rPr sz="3400" dirty="0">
                <a:solidFill>
                  <a:srgbClr val="FFFFFF"/>
                </a:solidFill>
                <a:latin typeface="Trebuchet MS"/>
                <a:cs typeface="Trebuchet MS"/>
              </a:rPr>
              <a:t>(~12%</a:t>
            </a:r>
            <a:r>
              <a:rPr sz="3400" spc="-65" dirty="0">
                <a:solidFill>
                  <a:srgbClr val="FFFFFF"/>
                </a:solidFill>
                <a:latin typeface="Trebuchet MS"/>
                <a:cs typeface="Trebuchet MS"/>
              </a:rPr>
              <a:t> </a:t>
            </a:r>
            <a:r>
              <a:rPr sz="3400" spc="-10" dirty="0">
                <a:solidFill>
                  <a:srgbClr val="FFFFFF"/>
                </a:solidFill>
                <a:latin typeface="Trebuchet MS"/>
                <a:cs typeface="Trebuchet MS"/>
              </a:rPr>
              <a:t>CAGR)</a:t>
            </a:r>
            <a:endParaRPr sz="3400">
              <a:latin typeface="Trebuchet MS"/>
              <a:cs typeface="Trebuchet MS"/>
            </a:endParaRPr>
          </a:p>
        </p:txBody>
      </p:sp>
      <p:graphicFrame>
        <p:nvGraphicFramePr>
          <p:cNvPr id="4" name="Table 3">
            <a:extLst>
              <a:ext uri="{FF2B5EF4-FFF2-40B4-BE49-F238E27FC236}">
                <a16:creationId xmlns:a16="http://schemas.microsoft.com/office/drawing/2014/main" id="{090E0165-DD79-1BD5-983C-601C6A8EE172}"/>
              </a:ext>
            </a:extLst>
          </p:cNvPr>
          <p:cNvGraphicFramePr>
            <a:graphicFrameLocks noGrp="1"/>
          </p:cNvGraphicFramePr>
          <p:nvPr>
            <p:extLst>
              <p:ext uri="{D42A27DB-BD31-4B8C-83A1-F6EECF244321}">
                <p14:modId xmlns:p14="http://schemas.microsoft.com/office/powerpoint/2010/main" val="1262938186"/>
              </p:ext>
            </p:extLst>
          </p:nvPr>
        </p:nvGraphicFramePr>
        <p:xfrm>
          <a:off x="12049126" y="2095500"/>
          <a:ext cx="5476874" cy="5486400"/>
        </p:xfrm>
        <a:graphic>
          <a:graphicData uri="http://schemas.openxmlformats.org/drawingml/2006/table">
            <a:tbl>
              <a:tblPr firstRow="1" bandRow="1">
                <a:tableStyleId>{5C22544A-7EE6-4342-B048-85BDC9FD1C3A}</a:tableStyleId>
              </a:tblPr>
              <a:tblGrid>
                <a:gridCol w="2738437">
                  <a:extLst>
                    <a:ext uri="{9D8B030D-6E8A-4147-A177-3AD203B41FA5}">
                      <a16:colId xmlns:a16="http://schemas.microsoft.com/office/drawing/2014/main" val="2885219589"/>
                    </a:ext>
                  </a:extLst>
                </a:gridCol>
                <a:gridCol w="2738437">
                  <a:extLst>
                    <a:ext uri="{9D8B030D-6E8A-4147-A177-3AD203B41FA5}">
                      <a16:colId xmlns:a16="http://schemas.microsoft.com/office/drawing/2014/main" val="646804220"/>
                    </a:ext>
                  </a:extLst>
                </a:gridCol>
              </a:tblGrid>
              <a:tr h="609600">
                <a:tc gridSpan="2">
                  <a:txBody>
                    <a:bodyPr/>
                    <a:lstStyle/>
                    <a:p>
                      <a:pPr algn="ctr"/>
                      <a:r>
                        <a:rPr lang="en-IN" sz="3000" dirty="0"/>
                        <a:t>1 Cr for 15 years @ 12%</a:t>
                      </a:r>
                    </a:p>
                  </a:txBody>
                  <a:tcPr anchor="ctr">
                    <a:solidFill>
                      <a:srgbClr val="06480A"/>
                    </a:solidFill>
                  </a:tcPr>
                </a:tc>
                <a:tc hMerge="1">
                  <a:txBody>
                    <a:bodyPr/>
                    <a:lstStyle/>
                    <a:p>
                      <a:endParaRPr lang="en-IN" dirty="0"/>
                    </a:p>
                  </a:txBody>
                  <a:tcPr>
                    <a:solidFill>
                      <a:srgbClr val="E9BA3C"/>
                    </a:solidFill>
                  </a:tcPr>
                </a:tc>
                <a:extLst>
                  <a:ext uri="{0D108BD9-81ED-4DB2-BD59-A6C34878D82A}">
                    <a16:rowId xmlns:a16="http://schemas.microsoft.com/office/drawing/2014/main" val="3358191244"/>
                  </a:ext>
                </a:extLst>
              </a:tr>
              <a:tr h="609600">
                <a:tc>
                  <a:txBody>
                    <a:bodyPr/>
                    <a:lstStyle/>
                    <a:p>
                      <a:pPr algn="ctr"/>
                      <a:r>
                        <a:rPr lang="en-IN" sz="2800" b="1" dirty="0">
                          <a:solidFill>
                            <a:schemeClr val="bg1"/>
                          </a:solidFill>
                        </a:rPr>
                        <a:t>Years</a:t>
                      </a:r>
                    </a:p>
                  </a:txBody>
                  <a:tcPr anchor="ctr">
                    <a:solidFill>
                      <a:srgbClr val="06480A"/>
                    </a:solidFill>
                  </a:tcPr>
                </a:tc>
                <a:tc>
                  <a:txBody>
                    <a:bodyPr/>
                    <a:lstStyle/>
                    <a:p>
                      <a:pPr algn="ctr"/>
                      <a:r>
                        <a:rPr lang="en-IN" sz="2800" b="1" dirty="0">
                          <a:solidFill>
                            <a:schemeClr val="bg1"/>
                          </a:solidFill>
                        </a:rPr>
                        <a:t>Return</a:t>
                      </a:r>
                    </a:p>
                  </a:txBody>
                  <a:tcPr anchor="ctr">
                    <a:solidFill>
                      <a:srgbClr val="06480A"/>
                    </a:solidFill>
                  </a:tcPr>
                </a:tc>
                <a:extLst>
                  <a:ext uri="{0D108BD9-81ED-4DB2-BD59-A6C34878D82A}">
                    <a16:rowId xmlns:a16="http://schemas.microsoft.com/office/drawing/2014/main" val="3513219065"/>
                  </a:ext>
                </a:extLst>
              </a:tr>
              <a:tr h="609600">
                <a:tc>
                  <a:txBody>
                    <a:bodyPr/>
                    <a:lstStyle/>
                    <a:p>
                      <a:pPr algn="ctr"/>
                      <a:r>
                        <a:rPr lang="en-IN" sz="2200" b="1" dirty="0">
                          <a:solidFill>
                            <a:schemeClr val="bg1"/>
                          </a:solidFill>
                        </a:rPr>
                        <a:t>01</a:t>
                      </a:r>
                    </a:p>
                  </a:txBody>
                  <a:tcPr anchor="ctr">
                    <a:solidFill>
                      <a:srgbClr val="06480A"/>
                    </a:solidFill>
                  </a:tcPr>
                </a:tc>
                <a:tc>
                  <a:txBody>
                    <a:bodyPr/>
                    <a:lstStyle/>
                    <a:p>
                      <a:pPr algn="ctr"/>
                      <a:r>
                        <a:rPr lang="en-IN" sz="2200" b="1" dirty="0">
                          <a:solidFill>
                            <a:schemeClr val="bg1"/>
                          </a:solidFill>
                        </a:rPr>
                        <a:t>1.8 Cr</a:t>
                      </a:r>
                    </a:p>
                  </a:txBody>
                  <a:tcPr anchor="ctr">
                    <a:solidFill>
                      <a:srgbClr val="06480A"/>
                    </a:solidFill>
                  </a:tcPr>
                </a:tc>
                <a:extLst>
                  <a:ext uri="{0D108BD9-81ED-4DB2-BD59-A6C34878D82A}">
                    <a16:rowId xmlns:a16="http://schemas.microsoft.com/office/drawing/2014/main" val="4066799062"/>
                  </a:ext>
                </a:extLst>
              </a:tr>
              <a:tr h="609600">
                <a:tc>
                  <a:txBody>
                    <a:bodyPr/>
                    <a:lstStyle/>
                    <a:p>
                      <a:pPr algn="ctr"/>
                      <a:r>
                        <a:rPr lang="en-IN" sz="2200" b="1" dirty="0">
                          <a:solidFill>
                            <a:schemeClr val="bg1"/>
                          </a:solidFill>
                        </a:rPr>
                        <a:t>03</a:t>
                      </a:r>
                    </a:p>
                  </a:txBody>
                  <a:tcPr anchor="ctr">
                    <a:solidFill>
                      <a:srgbClr val="06480A"/>
                    </a:solidFill>
                  </a:tcPr>
                </a:tc>
                <a:tc>
                  <a:txBody>
                    <a:bodyPr/>
                    <a:lstStyle/>
                    <a:p>
                      <a:pPr algn="ctr"/>
                      <a:r>
                        <a:rPr lang="en-IN" sz="2200" b="1" dirty="0">
                          <a:solidFill>
                            <a:schemeClr val="bg1"/>
                          </a:solidFill>
                        </a:rPr>
                        <a:t>1.25 Cr</a:t>
                      </a:r>
                    </a:p>
                  </a:txBody>
                  <a:tcPr anchor="ctr">
                    <a:solidFill>
                      <a:srgbClr val="06480A"/>
                    </a:solidFill>
                  </a:tcPr>
                </a:tc>
                <a:extLst>
                  <a:ext uri="{0D108BD9-81ED-4DB2-BD59-A6C34878D82A}">
                    <a16:rowId xmlns:a16="http://schemas.microsoft.com/office/drawing/2014/main" val="989724586"/>
                  </a:ext>
                </a:extLst>
              </a:tr>
              <a:tr h="609600">
                <a:tc>
                  <a:txBody>
                    <a:bodyPr/>
                    <a:lstStyle/>
                    <a:p>
                      <a:pPr algn="ctr"/>
                      <a:r>
                        <a:rPr lang="en-IN" sz="2200" b="1" dirty="0">
                          <a:solidFill>
                            <a:schemeClr val="bg1"/>
                          </a:solidFill>
                        </a:rPr>
                        <a:t>05</a:t>
                      </a:r>
                    </a:p>
                  </a:txBody>
                  <a:tcPr anchor="ctr">
                    <a:solidFill>
                      <a:srgbClr val="06480A"/>
                    </a:solidFill>
                  </a:tcPr>
                </a:tc>
                <a:tc>
                  <a:txBody>
                    <a:bodyPr/>
                    <a:lstStyle/>
                    <a:p>
                      <a:pPr algn="ctr"/>
                      <a:r>
                        <a:rPr lang="en-IN" sz="2200" b="1" dirty="0">
                          <a:solidFill>
                            <a:schemeClr val="bg1"/>
                          </a:solidFill>
                        </a:rPr>
                        <a:t>1.46 Cr</a:t>
                      </a:r>
                    </a:p>
                  </a:txBody>
                  <a:tcPr anchor="ctr">
                    <a:solidFill>
                      <a:srgbClr val="06480A"/>
                    </a:solidFill>
                  </a:tcPr>
                </a:tc>
                <a:extLst>
                  <a:ext uri="{0D108BD9-81ED-4DB2-BD59-A6C34878D82A}">
                    <a16:rowId xmlns:a16="http://schemas.microsoft.com/office/drawing/2014/main" val="3504655174"/>
                  </a:ext>
                </a:extLst>
              </a:tr>
              <a:tr h="609600">
                <a:tc>
                  <a:txBody>
                    <a:bodyPr/>
                    <a:lstStyle/>
                    <a:p>
                      <a:pPr algn="ctr"/>
                      <a:r>
                        <a:rPr lang="en-IN" sz="2200" b="1" dirty="0">
                          <a:solidFill>
                            <a:schemeClr val="bg1"/>
                          </a:solidFill>
                        </a:rPr>
                        <a:t>08</a:t>
                      </a:r>
                    </a:p>
                  </a:txBody>
                  <a:tcPr anchor="ctr">
                    <a:solidFill>
                      <a:srgbClr val="06480A"/>
                    </a:solidFill>
                  </a:tcPr>
                </a:tc>
                <a:tc>
                  <a:txBody>
                    <a:bodyPr/>
                    <a:lstStyle/>
                    <a:p>
                      <a:pPr algn="ctr"/>
                      <a:r>
                        <a:rPr lang="en-IN" sz="2200" b="1" dirty="0">
                          <a:solidFill>
                            <a:schemeClr val="bg1"/>
                          </a:solidFill>
                        </a:rPr>
                        <a:t>2.47 Cr</a:t>
                      </a:r>
                    </a:p>
                  </a:txBody>
                  <a:tcPr anchor="ctr">
                    <a:solidFill>
                      <a:srgbClr val="06480A"/>
                    </a:solidFill>
                  </a:tcPr>
                </a:tc>
                <a:extLst>
                  <a:ext uri="{0D108BD9-81ED-4DB2-BD59-A6C34878D82A}">
                    <a16:rowId xmlns:a16="http://schemas.microsoft.com/office/drawing/2014/main" val="720983064"/>
                  </a:ext>
                </a:extLst>
              </a:tr>
              <a:tr h="609600">
                <a:tc>
                  <a:txBody>
                    <a:bodyPr/>
                    <a:lstStyle/>
                    <a:p>
                      <a:pPr algn="ctr"/>
                      <a:r>
                        <a:rPr lang="en-IN" sz="2200" b="1" dirty="0">
                          <a:solidFill>
                            <a:schemeClr val="bg1"/>
                          </a:solidFill>
                        </a:rPr>
                        <a:t>10</a:t>
                      </a:r>
                    </a:p>
                  </a:txBody>
                  <a:tcPr anchor="ctr">
                    <a:solidFill>
                      <a:srgbClr val="06480A"/>
                    </a:solidFill>
                  </a:tcPr>
                </a:tc>
                <a:tc>
                  <a:txBody>
                    <a:bodyPr/>
                    <a:lstStyle/>
                    <a:p>
                      <a:pPr algn="ctr"/>
                      <a:r>
                        <a:rPr lang="en-IN" sz="2200" b="1" dirty="0">
                          <a:solidFill>
                            <a:schemeClr val="bg1"/>
                          </a:solidFill>
                        </a:rPr>
                        <a:t>3.10 Cr</a:t>
                      </a:r>
                    </a:p>
                  </a:txBody>
                  <a:tcPr anchor="ctr">
                    <a:solidFill>
                      <a:srgbClr val="06480A"/>
                    </a:solidFill>
                  </a:tcPr>
                </a:tc>
                <a:extLst>
                  <a:ext uri="{0D108BD9-81ED-4DB2-BD59-A6C34878D82A}">
                    <a16:rowId xmlns:a16="http://schemas.microsoft.com/office/drawing/2014/main" val="1346188120"/>
                  </a:ext>
                </a:extLst>
              </a:tr>
              <a:tr h="609600">
                <a:tc>
                  <a:txBody>
                    <a:bodyPr/>
                    <a:lstStyle/>
                    <a:p>
                      <a:pPr algn="ctr"/>
                      <a:r>
                        <a:rPr lang="en-IN" sz="2200" b="1" dirty="0">
                          <a:solidFill>
                            <a:schemeClr val="bg1"/>
                          </a:solidFill>
                        </a:rPr>
                        <a:t>13</a:t>
                      </a:r>
                    </a:p>
                  </a:txBody>
                  <a:tcPr anchor="ctr">
                    <a:solidFill>
                      <a:srgbClr val="06480A"/>
                    </a:solidFill>
                  </a:tcPr>
                </a:tc>
                <a:tc>
                  <a:txBody>
                    <a:bodyPr/>
                    <a:lstStyle/>
                    <a:p>
                      <a:pPr algn="ctr"/>
                      <a:r>
                        <a:rPr lang="en-IN" sz="2200" b="1" dirty="0">
                          <a:solidFill>
                            <a:schemeClr val="bg1"/>
                          </a:solidFill>
                        </a:rPr>
                        <a:t>4.36 Cr</a:t>
                      </a:r>
                    </a:p>
                  </a:txBody>
                  <a:tcPr anchor="ctr">
                    <a:solidFill>
                      <a:srgbClr val="06480A"/>
                    </a:solidFill>
                  </a:tcPr>
                </a:tc>
                <a:extLst>
                  <a:ext uri="{0D108BD9-81ED-4DB2-BD59-A6C34878D82A}">
                    <a16:rowId xmlns:a16="http://schemas.microsoft.com/office/drawing/2014/main" val="1381972645"/>
                  </a:ext>
                </a:extLst>
              </a:tr>
              <a:tr h="609600">
                <a:tc>
                  <a:txBody>
                    <a:bodyPr/>
                    <a:lstStyle/>
                    <a:p>
                      <a:pPr algn="ctr"/>
                      <a:r>
                        <a:rPr lang="en-IN" sz="2200" b="1" dirty="0">
                          <a:solidFill>
                            <a:schemeClr val="bg1"/>
                          </a:solidFill>
                        </a:rPr>
                        <a:t>15</a:t>
                      </a:r>
                    </a:p>
                  </a:txBody>
                  <a:tcPr anchor="ctr">
                    <a:solidFill>
                      <a:srgbClr val="06480A"/>
                    </a:solidFill>
                  </a:tcPr>
                </a:tc>
                <a:tc>
                  <a:txBody>
                    <a:bodyPr/>
                    <a:lstStyle/>
                    <a:p>
                      <a:pPr algn="ctr"/>
                      <a:r>
                        <a:rPr lang="en-IN" sz="2200" b="1" dirty="0">
                          <a:solidFill>
                            <a:schemeClr val="bg1"/>
                          </a:solidFill>
                        </a:rPr>
                        <a:t>5.44 Cr</a:t>
                      </a:r>
                    </a:p>
                  </a:txBody>
                  <a:tcPr anchor="ctr">
                    <a:solidFill>
                      <a:srgbClr val="06480A"/>
                    </a:solidFill>
                  </a:tcPr>
                </a:tc>
                <a:extLst>
                  <a:ext uri="{0D108BD9-81ED-4DB2-BD59-A6C34878D82A}">
                    <a16:rowId xmlns:a16="http://schemas.microsoft.com/office/drawing/2014/main" val="293806045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39881" y="1908839"/>
            <a:ext cx="5195570" cy="650240"/>
          </a:xfrm>
          <a:prstGeom prst="rect">
            <a:avLst/>
          </a:prstGeom>
        </p:spPr>
        <p:txBody>
          <a:bodyPr vert="horz" wrap="square" lIns="0" tIns="12700" rIns="0" bIns="0" rtlCol="0">
            <a:spAutoFit/>
          </a:bodyPr>
          <a:lstStyle/>
          <a:p>
            <a:pPr marL="12700">
              <a:lnSpc>
                <a:spcPct val="100000"/>
              </a:lnSpc>
              <a:spcBef>
                <a:spcPts val="100"/>
              </a:spcBef>
            </a:pPr>
            <a:r>
              <a:rPr sz="4100" dirty="0">
                <a:solidFill>
                  <a:srgbClr val="E9BA3C"/>
                </a:solidFill>
              </a:rPr>
              <a:t>Investment</a:t>
            </a:r>
            <a:r>
              <a:rPr sz="4100" spc="-130" dirty="0">
                <a:solidFill>
                  <a:srgbClr val="E9BA3C"/>
                </a:solidFill>
              </a:rPr>
              <a:t> </a:t>
            </a:r>
            <a:r>
              <a:rPr sz="4100" dirty="0">
                <a:solidFill>
                  <a:srgbClr val="E9BA3C"/>
                </a:solidFill>
              </a:rPr>
              <a:t>at</a:t>
            </a:r>
            <a:r>
              <a:rPr sz="4100" spc="-125" dirty="0">
                <a:solidFill>
                  <a:srgbClr val="E9BA3C"/>
                </a:solidFill>
              </a:rPr>
              <a:t> </a:t>
            </a:r>
            <a:r>
              <a:rPr sz="4100" spc="-10" dirty="0">
                <a:solidFill>
                  <a:srgbClr val="E9BA3C"/>
                </a:solidFill>
              </a:rPr>
              <a:t>Glance</a:t>
            </a:r>
            <a:endParaRPr sz="4100"/>
          </a:p>
        </p:txBody>
      </p:sp>
      <p:graphicFrame>
        <p:nvGraphicFramePr>
          <p:cNvPr id="3" name="object 3"/>
          <p:cNvGraphicFramePr>
            <a:graphicFrameLocks noGrp="1"/>
          </p:cNvGraphicFramePr>
          <p:nvPr>
            <p:extLst>
              <p:ext uri="{D42A27DB-BD31-4B8C-83A1-F6EECF244321}">
                <p14:modId xmlns:p14="http://schemas.microsoft.com/office/powerpoint/2010/main" val="3529665143"/>
              </p:ext>
            </p:extLst>
          </p:nvPr>
        </p:nvGraphicFramePr>
        <p:xfrm>
          <a:off x="1479550" y="3587750"/>
          <a:ext cx="16647154" cy="4008755"/>
        </p:xfrm>
        <a:graphic>
          <a:graphicData uri="http://schemas.openxmlformats.org/drawingml/2006/table">
            <a:tbl>
              <a:tblPr firstRow="1" bandRow="1">
                <a:tableStyleId>{2D5ABB26-0587-4C30-8999-92F81FD0307C}</a:tableStyleId>
              </a:tblPr>
              <a:tblGrid>
                <a:gridCol w="898525">
                  <a:extLst>
                    <a:ext uri="{9D8B030D-6E8A-4147-A177-3AD203B41FA5}">
                      <a16:colId xmlns:a16="http://schemas.microsoft.com/office/drawing/2014/main" val="20000"/>
                    </a:ext>
                  </a:extLst>
                </a:gridCol>
                <a:gridCol w="2732404">
                  <a:extLst>
                    <a:ext uri="{9D8B030D-6E8A-4147-A177-3AD203B41FA5}">
                      <a16:colId xmlns:a16="http://schemas.microsoft.com/office/drawing/2014/main" val="20001"/>
                    </a:ext>
                  </a:extLst>
                </a:gridCol>
                <a:gridCol w="1976754">
                  <a:extLst>
                    <a:ext uri="{9D8B030D-6E8A-4147-A177-3AD203B41FA5}">
                      <a16:colId xmlns:a16="http://schemas.microsoft.com/office/drawing/2014/main" val="20002"/>
                    </a:ext>
                  </a:extLst>
                </a:gridCol>
                <a:gridCol w="2251709">
                  <a:extLst>
                    <a:ext uri="{9D8B030D-6E8A-4147-A177-3AD203B41FA5}">
                      <a16:colId xmlns:a16="http://schemas.microsoft.com/office/drawing/2014/main" val="20003"/>
                    </a:ext>
                  </a:extLst>
                </a:gridCol>
                <a:gridCol w="1972945">
                  <a:extLst>
                    <a:ext uri="{9D8B030D-6E8A-4147-A177-3AD203B41FA5}">
                      <a16:colId xmlns:a16="http://schemas.microsoft.com/office/drawing/2014/main" val="20004"/>
                    </a:ext>
                  </a:extLst>
                </a:gridCol>
                <a:gridCol w="2186939">
                  <a:extLst>
                    <a:ext uri="{9D8B030D-6E8A-4147-A177-3AD203B41FA5}">
                      <a16:colId xmlns:a16="http://schemas.microsoft.com/office/drawing/2014/main" val="20005"/>
                    </a:ext>
                  </a:extLst>
                </a:gridCol>
                <a:gridCol w="2289809">
                  <a:extLst>
                    <a:ext uri="{9D8B030D-6E8A-4147-A177-3AD203B41FA5}">
                      <a16:colId xmlns:a16="http://schemas.microsoft.com/office/drawing/2014/main" val="20006"/>
                    </a:ext>
                  </a:extLst>
                </a:gridCol>
                <a:gridCol w="2338069">
                  <a:extLst>
                    <a:ext uri="{9D8B030D-6E8A-4147-A177-3AD203B41FA5}">
                      <a16:colId xmlns:a16="http://schemas.microsoft.com/office/drawing/2014/main" val="20007"/>
                    </a:ext>
                  </a:extLst>
                </a:gridCol>
              </a:tblGrid>
              <a:tr h="1002665">
                <a:tc>
                  <a:txBody>
                    <a:bodyPr/>
                    <a:lstStyle/>
                    <a:p>
                      <a:pPr marL="31750">
                        <a:lnSpc>
                          <a:spcPts val="1864"/>
                        </a:lnSpc>
                      </a:pPr>
                      <a:r>
                        <a:rPr sz="1800" b="1" dirty="0">
                          <a:solidFill>
                            <a:srgbClr val="FFFFFF"/>
                          </a:solidFill>
                          <a:latin typeface="Calibri"/>
                          <a:cs typeface="Calibri"/>
                        </a:rPr>
                        <a:t>Sr</a:t>
                      </a:r>
                      <a:r>
                        <a:rPr sz="1800" b="1" spc="-10" dirty="0">
                          <a:solidFill>
                            <a:srgbClr val="FFFFFF"/>
                          </a:solidFill>
                          <a:latin typeface="Calibri"/>
                          <a:cs typeface="Calibri"/>
                        </a:rPr>
                        <a:t> </a:t>
                      </a:r>
                      <a:r>
                        <a:rPr sz="1800" b="1" spc="-25" dirty="0">
                          <a:solidFill>
                            <a:srgbClr val="FFFFFF"/>
                          </a:solidFill>
                          <a:latin typeface="Calibri"/>
                          <a:cs typeface="Calibri"/>
                        </a:rPr>
                        <a:t>No.</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750">
                        <a:lnSpc>
                          <a:spcPts val="1864"/>
                        </a:lnSpc>
                      </a:pPr>
                      <a:r>
                        <a:rPr sz="1800" b="1" spc="-10" dirty="0">
                          <a:solidFill>
                            <a:srgbClr val="FFFFFF"/>
                          </a:solidFill>
                          <a:latin typeface="Calibri"/>
                          <a:cs typeface="Calibri"/>
                        </a:rPr>
                        <a:t>Investment</a:t>
                      </a:r>
                      <a:endParaRPr sz="1800">
                        <a:latin typeface="Calibri"/>
                        <a:cs typeface="Calibri"/>
                      </a:endParaRPr>
                    </a:p>
                    <a:p>
                      <a:pPr marL="31750">
                        <a:lnSpc>
                          <a:spcPct val="100000"/>
                        </a:lnSpc>
                        <a:spcBef>
                          <a:spcPts val="140"/>
                        </a:spcBef>
                      </a:pPr>
                      <a:r>
                        <a:rPr sz="1800" b="1" spc="-10" dirty="0">
                          <a:solidFill>
                            <a:srgbClr val="FFFFFF"/>
                          </a:solidFill>
                          <a:latin typeface="Calibri"/>
                          <a:cs typeface="Calibri"/>
                        </a:rPr>
                        <a:t>(Lacs)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750">
                        <a:lnSpc>
                          <a:spcPts val="1864"/>
                        </a:lnSpc>
                      </a:pPr>
                      <a:r>
                        <a:rPr sz="1800" b="1" dirty="0">
                          <a:solidFill>
                            <a:srgbClr val="FFFFFF"/>
                          </a:solidFill>
                          <a:latin typeface="Calibri"/>
                          <a:cs typeface="Calibri"/>
                        </a:rPr>
                        <a:t>Period</a:t>
                      </a:r>
                      <a:r>
                        <a:rPr sz="1800" b="1" spc="-40" dirty="0">
                          <a:solidFill>
                            <a:srgbClr val="FFFFFF"/>
                          </a:solidFill>
                          <a:latin typeface="Calibri"/>
                          <a:cs typeface="Calibri"/>
                        </a:rPr>
                        <a:t> </a:t>
                      </a:r>
                      <a:r>
                        <a:rPr sz="1800" b="1" spc="-10" dirty="0">
                          <a:solidFill>
                            <a:srgbClr val="FFFFFF"/>
                          </a:solidFill>
                          <a:latin typeface="Calibri"/>
                          <a:cs typeface="Calibri"/>
                        </a:rPr>
                        <a:t>(years)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750">
                        <a:lnSpc>
                          <a:spcPts val="1864"/>
                        </a:lnSpc>
                      </a:pPr>
                      <a:r>
                        <a:rPr sz="1800" b="1" dirty="0">
                          <a:solidFill>
                            <a:srgbClr val="FFFFFF"/>
                          </a:solidFill>
                          <a:latin typeface="Calibri"/>
                          <a:cs typeface="Calibri"/>
                        </a:rPr>
                        <a:t>SWP</a:t>
                      </a:r>
                      <a:r>
                        <a:rPr sz="1800" b="1" spc="-50" dirty="0">
                          <a:solidFill>
                            <a:srgbClr val="FFFFFF"/>
                          </a:solidFill>
                          <a:latin typeface="Calibri"/>
                          <a:cs typeface="Calibri"/>
                        </a:rPr>
                        <a:t> </a:t>
                      </a:r>
                      <a:r>
                        <a:rPr sz="1800" b="1" spc="-10" dirty="0">
                          <a:solidFill>
                            <a:srgbClr val="FFFFFF"/>
                          </a:solidFill>
                          <a:latin typeface="Calibri"/>
                          <a:cs typeface="Calibri"/>
                        </a:rPr>
                        <a:t>(Lacs)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750">
                        <a:lnSpc>
                          <a:spcPts val="1864"/>
                        </a:lnSpc>
                      </a:pPr>
                      <a:r>
                        <a:rPr sz="1800" b="1" dirty="0">
                          <a:solidFill>
                            <a:srgbClr val="FFFFFF"/>
                          </a:solidFill>
                          <a:latin typeface="Calibri"/>
                          <a:cs typeface="Calibri"/>
                        </a:rPr>
                        <a:t>Return</a:t>
                      </a:r>
                      <a:r>
                        <a:rPr sz="1800" b="1" spc="-55" dirty="0">
                          <a:solidFill>
                            <a:srgbClr val="FFFFFF"/>
                          </a:solidFill>
                          <a:latin typeface="Calibri"/>
                          <a:cs typeface="Calibri"/>
                        </a:rPr>
                        <a:t> </a:t>
                      </a:r>
                      <a:r>
                        <a:rPr sz="1800" b="1" spc="-10" dirty="0">
                          <a:solidFill>
                            <a:srgbClr val="FFFFFF"/>
                          </a:solidFill>
                          <a:latin typeface="Calibri"/>
                          <a:cs typeface="Calibri"/>
                        </a:rPr>
                        <a:t>(CAGR)</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ts val="1864"/>
                        </a:lnSpc>
                      </a:pPr>
                      <a:r>
                        <a:rPr sz="1800" b="1" spc="-50" dirty="0">
                          <a:solidFill>
                            <a:srgbClr val="FFFFFF"/>
                          </a:solidFill>
                          <a:latin typeface="Calibri"/>
                          <a:cs typeface="Calibri"/>
                        </a:rPr>
                        <a:t>@</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115">
                        <a:lnSpc>
                          <a:spcPts val="1864"/>
                        </a:lnSpc>
                      </a:pPr>
                      <a:r>
                        <a:rPr sz="1800" b="1" dirty="0">
                          <a:solidFill>
                            <a:srgbClr val="FFFFFF"/>
                          </a:solidFill>
                          <a:latin typeface="Calibri"/>
                          <a:cs typeface="Calibri"/>
                        </a:rPr>
                        <a:t>Return</a:t>
                      </a:r>
                      <a:r>
                        <a:rPr sz="1800" b="1" spc="-65" dirty="0">
                          <a:solidFill>
                            <a:srgbClr val="FFFFFF"/>
                          </a:solidFill>
                          <a:latin typeface="Calibri"/>
                          <a:cs typeface="Calibri"/>
                        </a:rPr>
                        <a:t> </a:t>
                      </a:r>
                      <a:r>
                        <a:rPr sz="1800" b="1" dirty="0">
                          <a:solidFill>
                            <a:srgbClr val="FFFFFF"/>
                          </a:solidFill>
                          <a:latin typeface="Calibri"/>
                          <a:cs typeface="Calibri"/>
                        </a:rPr>
                        <a:t>Without</a:t>
                      </a:r>
                      <a:r>
                        <a:rPr sz="1800" b="1" spc="-65" dirty="0">
                          <a:solidFill>
                            <a:srgbClr val="FFFFFF"/>
                          </a:solidFill>
                          <a:latin typeface="Calibri"/>
                          <a:cs typeface="Calibri"/>
                        </a:rPr>
                        <a:t> </a:t>
                      </a:r>
                      <a:r>
                        <a:rPr sz="1800" b="1" spc="-25" dirty="0">
                          <a:solidFill>
                            <a:srgbClr val="FFFFFF"/>
                          </a:solidFill>
                          <a:latin typeface="Calibri"/>
                          <a:cs typeface="Calibri"/>
                        </a:rPr>
                        <a:t>SWP</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31750">
                        <a:lnSpc>
                          <a:spcPts val="1864"/>
                        </a:lnSpc>
                      </a:pPr>
                      <a:r>
                        <a:rPr sz="1800" b="1" dirty="0">
                          <a:solidFill>
                            <a:srgbClr val="FFFFFF"/>
                          </a:solidFill>
                          <a:latin typeface="Calibri"/>
                          <a:cs typeface="Calibri"/>
                        </a:rPr>
                        <a:t>FD</a:t>
                      </a:r>
                      <a:r>
                        <a:rPr sz="1800" b="1" spc="-25" dirty="0">
                          <a:solidFill>
                            <a:srgbClr val="FFFFFF"/>
                          </a:solidFill>
                          <a:latin typeface="Calibri"/>
                          <a:cs typeface="Calibri"/>
                        </a:rPr>
                        <a:t> </a:t>
                      </a:r>
                      <a:r>
                        <a:rPr sz="1800" b="1" dirty="0">
                          <a:solidFill>
                            <a:srgbClr val="FFFFFF"/>
                          </a:solidFill>
                          <a:latin typeface="Calibri"/>
                          <a:cs typeface="Calibri"/>
                        </a:rPr>
                        <a:t>@</a:t>
                      </a:r>
                      <a:r>
                        <a:rPr sz="1800" b="1" spc="-20" dirty="0">
                          <a:solidFill>
                            <a:srgbClr val="FFFFFF"/>
                          </a:solidFill>
                          <a:latin typeface="Calibri"/>
                          <a:cs typeface="Calibri"/>
                        </a:rPr>
                        <a:t> </a:t>
                      </a:r>
                      <a:r>
                        <a:rPr sz="1800" b="1" dirty="0">
                          <a:solidFill>
                            <a:srgbClr val="FFFFFF"/>
                          </a:solidFill>
                          <a:latin typeface="Calibri"/>
                          <a:cs typeface="Calibri"/>
                        </a:rPr>
                        <a:t>7.5%</a:t>
                      </a:r>
                      <a:r>
                        <a:rPr sz="1800" b="1" spc="-20" dirty="0">
                          <a:solidFill>
                            <a:srgbClr val="FFFFFF"/>
                          </a:solidFill>
                          <a:latin typeface="Calibri"/>
                          <a:cs typeface="Calibri"/>
                        </a:rPr>
                        <a:t> 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285750">
                <a:tc>
                  <a:txBody>
                    <a:bodyPr/>
                    <a:lstStyle/>
                    <a:p>
                      <a:pPr marL="31750">
                        <a:lnSpc>
                          <a:spcPts val="1914"/>
                        </a:lnSpc>
                      </a:pPr>
                      <a:r>
                        <a:rPr sz="1800" b="1" spc="-50" dirty="0">
                          <a:solidFill>
                            <a:srgbClr val="FFFFFF"/>
                          </a:solidFill>
                          <a:latin typeface="Calibri"/>
                          <a:cs typeface="Calibri"/>
                        </a:rPr>
                        <a:t>1</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dirty="0">
                          <a:solidFill>
                            <a:srgbClr val="FFFFFF"/>
                          </a:solidFill>
                          <a:latin typeface="Calibri"/>
                          <a:cs typeface="Calibri"/>
                        </a:rPr>
                        <a:t>25</a:t>
                      </a:r>
                      <a:r>
                        <a:rPr sz="1800" spc="-25" dirty="0">
                          <a:solidFill>
                            <a:srgbClr val="FFFFFF"/>
                          </a:solidFill>
                          <a:latin typeface="Calibri"/>
                          <a:cs typeface="Calibri"/>
                        </a:rPr>
                        <a:t> </a:t>
                      </a:r>
                      <a:r>
                        <a:rPr sz="1800" spc="-20" dirty="0">
                          <a:solidFill>
                            <a:srgbClr val="FFFFFF"/>
                          </a:solidFill>
                          <a:latin typeface="Calibri"/>
                          <a:cs typeface="Calibri"/>
                        </a:rPr>
                        <a:t>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spc="-50" dirty="0">
                          <a:solidFill>
                            <a:srgbClr val="FFFFFF"/>
                          </a:solidFill>
                          <a:latin typeface="Calibri"/>
                          <a:cs typeface="Calibri"/>
                        </a:rPr>
                        <a:t>5</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spc="-25" dirty="0">
                          <a:solidFill>
                            <a:srgbClr val="FFFFFF"/>
                          </a:solidFill>
                          <a:latin typeface="Calibri"/>
                          <a:cs typeface="Calibri"/>
                        </a:rPr>
                        <a:t>7.5</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spc="-25" dirty="0">
                          <a:solidFill>
                            <a:srgbClr val="FFFFFF"/>
                          </a:solidFill>
                          <a:latin typeface="Calibri"/>
                          <a:cs typeface="Calibri"/>
                        </a:rPr>
                        <a:t>@8%</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dirty="0">
                          <a:solidFill>
                            <a:srgbClr val="FFFFFF"/>
                          </a:solidFill>
                          <a:latin typeface="Calibri"/>
                          <a:cs typeface="Calibri"/>
                        </a:rPr>
                        <a:t>27</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28</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115">
                        <a:lnSpc>
                          <a:spcPts val="1914"/>
                        </a:lnSpc>
                      </a:pPr>
                      <a:r>
                        <a:rPr sz="1800" dirty="0">
                          <a:solidFill>
                            <a:srgbClr val="FFFFFF"/>
                          </a:solidFill>
                          <a:latin typeface="Calibri"/>
                          <a:cs typeface="Calibri"/>
                        </a:rPr>
                        <a:t>36</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37</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tc>
                  <a:txBody>
                    <a:bodyPr/>
                    <a:lstStyle/>
                    <a:p>
                      <a:pPr marL="31750">
                        <a:lnSpc>
                          <a:spcPts val="1914"/>
                        </a:lnSpc>
                      </a:pPr>
                      <a:r>
                        <a:rPr sz="1800" spc="-20" dirty="0">
                          <a:solidFill>
                            <a:srgbClr val="FFFFFF"/>
                          </a:solidFill>
                          <a:latin typeface="Calibri"/>
                          <a:cs typeface="Calibri"/>
                        </a:rPr>
                        <a:t>35.9</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solidFill>
                      <a:srgbClr val="000000">
                        <a:alpha val="19999"/>
                      </a:srgbClr>
                    </a:solidFill>
                  </a:tcPr>
                </a:tc>
                <a:extLst>
                  <a:ext uri="{0D108BD9-81ED-4DB2-BD59-A6C34878D82A}">
                    <a16:rowId xmlns:a16="http://schemas.microsoft.com/office/drawing/2014/main" val="10001"/>
                  </a:ext>
                </a:extLst>
              </a:tr>
              <a:tr h="292100">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5" dirty="0">
                          <a:solidFill>
                            <a:srgbClr val="FFFFFF"/>
                          </a:solidFill>
                          <a:latin typeface="Calibri"/>
                          <a:cs typeface="Calibri"/>
                        </a:rPr>
                        <a:t>10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0" dirty="0">
                          <a:solidFill>
                            <a:srgbClr val="FFFFFF"/>
                          </a:solidFill>
                          <a:latin typeface="Calibri"/>
                          <a:cs typeface="Calibri"/>
                        </a:rPr>
                        <a:t>15.0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dirty="0">
                          <a:solidFill>
                            <a:srgbClr val="FFFFFF"/>
                          </a:solidFill>
                          <a:latin typeface="Calibri"/>
                          <a:cs typeface="Calibri"/>
                        </a:rPr>
                        <a:t>42</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43</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115">
                        <a:lnSpc>
                          <a:spcPts val="1960"/>
                        </a:lnSpc>
                      </a:pPr>
                      <a:r>
                        <a:rPr sz="1800" dirty="0">
                          <a:solidFill>
                            <a:srgbClr val="FFFFFF"/>
                          </a:solidFill>
                          <a:latin typeface="Calibri"/>
                          <a:cs typeface="Calibri"/>
                        </a:rPr>
                        <a:t>75</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77</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0" dirty="0">
                          <a:solidFill>
                            <a:srgbClr val="FFFFFF"/>
                          </a:solidFill>
                          <a:latin typeface="Calibri"/>
                          <a:cs typeface="Calibri"/>
                        </a:rPr>
                        <a:t>51.5</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extLst>
                  <a:ext uri="{0D108BD9-81ED-4DB2-BD59-A6C34878D82A}">
                    <a16:rowId xmlns:a16="http://schemas.microsoft.com/office/drawing/2014/main" val="10002"/>
                  </a:ext>
                </a:extLst>
              </a:tr>
              <a:tr h="424180">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750">
                        <a:lnSpc>
                          <a:spcPts val="1960"/>
                        </a:lnSpc>
                      </a:pPr>
                      <a:r>
                        <a:rPr sz="1800" spc="-25" dirty="0">
                          <a:solidFill>
                            <a:srgbClr val="FFFFFF"/>
                          </a:solidFill>
                          <a:latin typeface="Calibri"/>
                          <a:cs typeface="Calibri"/>
                        </a:rPr>
                        <a:t>15</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750">
                        <a:lnSpc>
                          <a:spcPts val="1960"/>
                        </a:lnSpc>
                      </a:pPr>
                      <a:r>
                        <a:rPr sz="1800" spc="-20" dirty="0">
                          <a:solidFill>
                            <a:srgbClr val="FFFFFF"/>
                          </a:solidFill>
                          <a:latin typeface="Calibri"/>
                          <a:cs typeface="Calibri"/>
                        </a:rPr>
                        <a:t>22.5</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750">
                        <a:lnSpc>
                          <a:spcPts val="1960"/>
                        </a:lnSpc>
                      </a:pPr>
                      <a:r>
                        <a:rPr sz="1800"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750">
                        <a:lnSpc>
                          <a:spcPts val="1960"/>
                        </a:lnSpc>
                      </a:pPr>
                      <a:r>
                        <a:rPr sz="1800" dirty="0">
                          <a:solidFill>
                            <a:srgbClr val="FFFFFF"/>
                          </a:solidFill>
                          <a:latin typeface="Calibri"/>
                          <a:cs typeface="Calibri"/>
                        </a:rPr>
                        <a:t>60</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62</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115">
                        <a:lnSpc>
                          <a:spcPts val="1960"/>
                        </a:lnSpc>
                      </a:pPr>
                      <a:r>
                        <a:rPr sz="1800" dirty="0">
                          <a:solidFill>
                            <a:srgbClr val="FFFFFF"/>
                          </a:solidFill>
                          <a:latin typeface="Calibri"/>
                          <a:cs typeface="Calibri"/>
                        </a:rPr>
                        <a:t>130</a:t>
                      </a:r>
                      <a:r>
                        <a:rPr sz="1800" spc="-25" dirty="0">
                          <a:solidFill>
                            <a:srgbClr val="FFFFFF"/>
                          </a:solidFill>
                          <a:latin typeface="Calibri"/>
                          <a:cs typeface="Calibri"/>
                        </a:rPr>
                        <a:t> </a:t>
                      </a:r>
                      <a:r>
                        <a:rPr sz="1800" dirty="0">
                          <a:solidFill>
                            <a:srgbClr val="FFFFFF"/>
                          </a:solidFill>
                          <a:latin typeface="Calibri"/>
                          <a:cs typeface="Calibri"/>
                        </a:rPr>
                        <a:t>-</a:t>
                      </a:r>
                      <a:r>
                        <a:rPr sz="1800" spc="-25" dirty="0">
                          <a:solidFill>
                            <a:srgbClr val="FFFFFF"/>
                          </a:solidFill>
                          <a:latin typeface="Calibri"/>
                          <a:cs typeface="Calibri"/>
                        </a:rPr>
                        <a:t> 140</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tc>
                  <a:txBody>
                    <a:bodyPr/>
                    <a:lstStyle/>
                    <a:p>
                      <a:pPr marL="31750">
                        <a:lnSpc>
                          <a:spcPts val="1960"/>
                        </a:lnSpc>
                      </a:pPr>
                      <a:r>
                        <a:rPr sz="1800" spc="-20" dirty="0">
                          <a:solidFill>
                            <a:srgbClr val="FFFFFF"/>
                          </a:solidFill>
                          <a:latin typeface="Calibri"/>
                          <a:cs typeface="Calibri"/>
                        </a:rPr>
                        <a:t>73.8</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alpha val="19999"/>
                      </a:srgbClr>
                    </a:solidFill>
                  </a:tcPr>
                </a:tc>
                <a:extLst>
                  <a:ext uri="{0D108BD9-81ED-4DB2-BD59-A6C34878D82A}">
                    <a16:rowId xmlns:a16="http://schemas.microsoft.com/office/drawing/2014/main" val="10003"/>
                  </a:ext>
                </a:extLst>
              </a:tr>
              <a:tr h="279400">
                <a:tc>
                  <a:txBody>
                    <a:bodyPr/>
                    <a:lstStyle/>
                    <a:p>
                      <a:pPr marL="31750">
                        <a:lnSpc>
                          <a:spcPts val="1864"/>
                        </a:lnSpc>
                      </a:pPr>
                      <a:r>
                        <a:rPr sz="1800" b="1" spc="-50" dirty="0">
                          <a:solidFill>
                            <a:srgbClr val="FFFFFF"/>
                          </a:solidFill>
                          <a:latin typeface="Calibri"/>
                          <a:cs typeface="Calibri"/>
                        </a:rPr>
                        <a:t>2</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dirty="0">
                          <a:solidFill>
                            <a:srgbClr val="FFFFFF"/>
                          </a:solidFill>
                          <a:latin typeface="Calibri"/>
                          <a:cs typeface="Calibri"/>
                        </a:rPr>
                        <a:t>50</a:t>
                      </a:r>
                      <a:r>
                        <a:rPr sz="1800" spc="-25" dirty="0">
                          <a:solidFill>
                            <a:srgbClr val="FFFFFF"/>
                          </a:solidFill>
                          <a:latin typeface="Calibri"/>
                          <a:cs typeface="Calibri"/>
                        </a:rPr>
                        <a:t> </a:t>
                      </a:r>
                      <a:r>
                        <a:rPr sz="1800" spc="-20" dirty="0">
                          <a:solidFill>
                            <a:srgbClr val="FFFFFF"/>
                          </a:solidFill>
                          <a:latin typeface="Calibri"/>
                          <a:cs typeface="Calibri"/>
                        </a:rPr>
                        <a:t>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spc="-50" dirty="0">
                          <a:solidFill>
                            <a:srgbClr val="FFFFFF"/>
                          </a:solidFill>
                          <a:latin typeface="Calibri"/>
                          <a:cs typeface="Calibri"/>
                        </a:rPr>
                        <a:t>5</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spc="-20" dirty="0">
                          <a:solidFill>
                            <a:srgbClr val="FFFFFF"/>
                          </a:solidFill>
                          <a:latin typeface="Calibri"/>
                          <a:cs typeface="Calibri"/>
                        </a:rPr>
                        <a:t>15.0</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spc="-25" dirty="0">
                          <a:solidFill>
                            <a:srgbClr val="FFFFFF"/>
                          </a:solidFill>
                          <a:latin typeface="Calibri"/>
                          <a:cs typeface="Calibri"/>
                        </a:rPr>
                        <a:t>@8%</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dirty="0">
                          <a:solidFill>
                            <a:srgbClr val="FFFFFF"/>
                          </a:solidFill>
                          <a:latin typeface="Calibri"/>
                          <a:cs typeface="Calibri"/>
                        </a:rPr>
                        <a:t>52</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54</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115">
                        <a:lnSpc>
                          <a:spcPts val="1864"/>
                        </a:lnSpc>
                      </a:pPr>
                      <a:r>
                        <a:rPr sz="1800" dirty="0">
                          <a:solidFill>
                            <a:srgbClr val="FFFFFF"/>
                          </a:solidFill>
                          <a:latin typeface="Calibri"/>
                          <a:cs typeface="Calibri"/>
                        </a:rPr>
                        <a:t>72</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74</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tc>
                  <a:txBody>
                    <a:bodyPr/>
                    <a:lstStyle/>
                    <a:p>
                      <a:pPr marL="31750">
                        <a:lnSpc>
                          <a:spcPts val="1864"/>
                        </a:lnSpc>
                      </a:pPr>
                      <a:r>
                        <a:rPr sz="1800" spc="-20" dirty="0">
                          <a:solidFill>
                            <a:srgbClr val="FFFFFF"/>
                          </a:solidFill>
                          <a:latin typeface="Calibri"/>
                          <a:cs typeface="Calibri"/>
                        </a:rPr>
                        <a:t>71.8</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000000">
                        <a:alpha val="19999"/>
                      </a:srgbClr>
                    </a:solidFill>
                  </a:tcPr>
                </a:tc>
                <a:extLst>
                  <a:ext uri="{0D108BD9-81ED-4DB2-BD59-A6C34878D82A}">
                    <a16:rowId xmlns:a16="http://schemas.microsoft.com/office/drawing/2014/main" val="10004"/>
                  </a:ext>
                </a:extLst>
              </a:tr>
              <a:tr h="292100">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5" dirty="0">
                          <a:solidFill>
                            <a:srgbClr val="FFFFFF"/>
                          </a:solidFill>
                          <a:latin typeface="Calibri"/>
                          <a:cs typeface="Calibri"/>
                        </a:rPr>
                        <a:t>10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0" dirty="0">
                          <a:solidFill>
                            <a:srgbClr val="FFFFFF"/>
                          </a:solidFill>
                          <a:latin typeface="Calibri"/>
                          <a:cs typeface="Calibri"/>
                        </a:rPr>
                        <a:t>30.0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dirty="0">
                          <a:solidFill>
                            <a:srgbClr val="FFFFFF"/>
                          </a:solidFill>
                          <a:latin typeface="Calibri"/>
                          <a:cs typeface="Calibri"/>
                        </a:rPr>
                        <a:t>89</a:t>
                      </a:r>
                      <a:r>
                        <a:rPr sz="1800" spc="-20" dirty="0">
                          <a:solidFill>
                            <a:srgbClr val="FFFFFF"/>
                          </a:solidFill>
                          <a:latin typeface="Calibri"/>
                          <a:cs typeface="Calibri"/>
                        </a:rPr>
                        <a:t> </a:t>
                      </a:r>
                      <a:r>
                        <a:rPr sz="1800" dirty="0">
                          <a:solidFill>
                            <a:srgbClr val="FFFFFF"/>
                          </a:solidFill>
                          <a:latin typeface="Calibri"/>
                          <a:cs typeface="Calibri"/>
                        </a:rPr>
                        <a:t>-</a:t>
                      </a:r>
                      <a:r>
                        <a:rPr sz="1800" spc="-15" dirty="0">
                          <a:solidFill>
                            <a:srgbClr val="FFFFFF"/>
                          </a:solidFill>
                          <a:latin typeface="Calibri"/>
                          <a:cs typeface="Calibri"/>
                        </a:rPr>
                        <a:t> </a:t>
                      </a:r>
                      <a:r>
                        <a:rPr sz="1800" spc="-35" dirty="0">
                          <a:solidFill>
                            <a:srgbClr val="FFFFFF"/>
                          </a:solidFill>
                          <a:latin typeface="Calibri"/>
                          <a:cs typeface="Calibri"/>
                        </a:rPr>
                        <a:t>92</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115">
                        <a:lnSpc>
                          <a:spcPts val="1960"/>
                        </a:lnSpc>
                      </a:pPr>
                      <a:r>
                        <a:rPr sz="1800" dirty="0">
                          <a:solidFill>
                            <a:srgbClr val="FFFFFF"/>
                          </a:solidFill>
                          <a:latin typeface="Calibri"/>
                          <a:cs typeface="Calibri"/>
                        </a:rPr>
                        <a:t>150</a:t>
                      </a:r>
                      <a:r>
                        <a:rPr sz="1800" spc="-25" dirty="0">
                          <a:solidFill>
                            <a:srgbClr val="FFFFFF"/>
                          </a:solidFill>
                          <a:latin typeface="Calibri"/>
                          <a:cs typeface="Calibri"/>
                        </a:rPr>
                        <a:t> </a:t>
                      </a:r>
                      <a:r>
                        <a:rPr sz="1800" dirty="0">
                          <a:solidFill>
                            <a:srgbClr val="FFFFFF"/>
                          </a:solidFill>
                          <a:latin typeface="Calibri"/>
                          <a:cs typeface="Calibri"/>
                        </a:rPr>
                        <a:t>-</a:t>
                      </a:r>
                      <a:r>
                        <a:rPr sz="1800" spc="-25" dirty="0">
                          <a:solidFill>
                            <a:srgbClr val="FFFFFF"/>
                          </a:solidFill>
                          <a:latin typeface="Calibri"/>
                          <a:cs typeface="Calibri"/>
                        </a:rPr>
                        <a:t> 160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tc>
                  <a:txBody>
                    <a:bodyPr/>
                    <a:lstStyle/>
                    <a:p>
                      <a:pPr marL="31750">
                        <a:lnSpc>
                          <a:spcPts val="1960"/>
                        </a:lnSpc>
                      </a:pPr>
                      <a:r>
                        <a:rPr sz="1800" spc="-10" dirty="0">
                          <a:solidFill>
                            <a:srgbClr val="FFFFFF"/>
                          </a:solidFill>
                          <a:latin typeface="Calibri"/>
                          <a:cs typeface="Calibri"/>
                        </a:rPr>
                        <a:t>103.00</a:t>
                      </a:r>
                      <a:endParaRPr sz="1800">
                        <a:latin typeface="Calibri"/>
                        <a:cs typeface="Calibri"/>
                      </a:endParaRPr>
                    </a:p>
                  </a:txBody>
                  <a:tcPr marL="0" marR="0" marT="0" marB="0">
                    <a:lnL w="12700">
                      <a:solidFill>
                        <a:srgbClr val="000000"/>
                      </a:solidFill>
                      <a:prstDash val="solid"/>
                    </a:lnL>
                    <a:lnR w="12700">
                      <a:solidFill>
                        <a:srgbClr val="000000"/>
                      </a:solidFill>
                      <a:prstDash val="solid"/>
                    </a:lnR>
                    <a:solidFill>
                      <a:srgbClr val="000000">
                        <a:alpha val="19999"/>
                      </a:srgbClr>
                    </a:solidFill>
                  </a:tcPr>
                </a:tc>
                <a:extLst>
                  <a:ext uri="{0D108BD9-81ED-4DB2-BD59-A6C34878D82A}">
                    <a16:rowId xmlns:a16="http://schemas.microsoft.com/office/drawing/2014/main" val="10005"/>
                  </a:ext>
                </a:extLst>
              </a:tr>
              <a:tr h="430530">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750">
                        <a:lnSpc>
                          <a:spcPts val="1960"/>
                        </a:lnSpc>
                      </a:pPr>
                      <a:r>
                        <a:rPr sz="1800" spc="-25" dirty="0">
                          <a:solidFill>
                            <a:srgbClr val="FFFFFF"/>
                          </a:solidFill>
                          <a:latin typeface="Calibri"/>
                          <a:cs typeface="Calibri"/>
                        </a:rPr>
                        <a:t>15</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750">
                        <a:lnSpc>
                          <a:spcPts val="1960"/>
                        </a:lnSpc>
                      </a:pPr>
                      <a:r>
                        <a:rPr sz="1800" spc="-20" dirty="0">
                          <a:solidFill>
                            <a:srgbClr val="FFFFFF"/>
                          </a:solidFill>
                          <a:latin typeface="Calibri"/>
                          <a:cs typeface="Calibri"/>
                        </a:rPr>
                        <a:t>45.0</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750">
                        <a:lnSpc>
                          <a:spcPts val="1960"/>
                        </a:lnSpc>
                      </a:pPr>
                      <a:r>
                        <a:rPr sz="1800"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750">
                        <a:lnSpc>
                          <a:spcPts val="1960"/>
                        </a:lnSpc>
                      </a:pPr>
                      <a:r>
                        <a:rPr sz="1800" dirty="0">
                          <a:solidFill>
                            <a:srgbClr val="FFFFFF"/>
                          </a:solidFill>
                          <a:latin typeface="Calibri"/>
                          <a:cs typeface="Calibri"/>
                        </a:rPr>
                        <a:t>160</a:t>
                      </a:r>
                      <a:r>
                        <a:rPr sz="1800" spc="-25" dirty="0">
                          <a:solidFill>
                            <a:srgbClr val="FFFFFF"/>
                          </a:solidFill>
                          <a:latin typeface="Calibri"/>
                          <a:cs typeface="Calibri"/>
                        </a:rPr>
                        <a:t> </a:t>
                      </a:r>
                      <a:r>
                        <a:rPr sz="1800" dirty="0">
                          <a:solidFill>
                            <a:srgbClr val="FFFFFF"/>
                          </a:solidFill>
                          <a:latin typeface="Calibri"/>
                          <a:cs typeface="Calibri"/>
                        </a:rPr>
                        <a:t>-</a:t>
                      </a:r>
                      <a:r>
                        <a:rPr sz="1800" spc="-25" dirty="0">
                          <a:solidFill>
                            <a:srgbClr val="FFFFFF"/>
                          </a:solidFill>
                          <a:latin typeface="Calibri"/>
                          <a:cs typeface="Calibri"/>
                        </a:rPr>
                        <a:t> 165</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115">
                        <a:lnSpc>
                          <a:spcPts val="1960"/>
                        </a:lnSpc>
                      </a:pPr>
                      <a:r>
                        <a:rPr sz="1800" dirty="0">
                          <a:solidFill>
                            <a:srgbClr val="FFFFFF"/>
                          </a:solidFill>
                          <a:latin typeface="Calibri"/>
                          <a:cs typeface="Calibri"/>
                        </a:rPr>
                        <a:t>270</a:t>
                      </a:r>
                      <a:r>
                        <a:rPr sz="1800" spc="-25" dirty="0">
                          <a:solidFill>
                            <a:srgbClr val="FFFFFF"/>
                          </a:solidFill>
                          <a:latin typeface="Calibri"/>
                          <a:cs typeface="Calibri"/>
                        </a:rPr>
                        <a:t> </a:t>
                      </a:r>
                      <a:r>
                        <a:rPr sz="1800" dirty="0">
                          <a:solidFill>
                            <a:srgbClr val="FFFFFF"/>
                          </a:solidFill>
                          <a:latin typeface="Calibri"/>
                          <a:cs typeface="Calibri"/>
                        </a:rPr>
                        <a:t>-</a:t>
                      </a:r>
                      <a:r>
                        <a:rPr sz="1800" spc="-25" dirty="0">
                          <a:solidFill>
                            <a:srgbClr val="FFFFFF"/>
                          </a:solidFill>
                          <a:latin typeface="Calibri"/>
                          <a:cs typeface="Calibri"/>
                        </a:rPr>
                        <a:t> 2</a:t>
                      </a:r>
                      <a:r>
                        <a:rPr lang="en-IN" sz="1800" spc="-25" dirty="0">
                          <a:solidFill>
                            <a:srgbClr val="FFFFFF"/>
                          </a:solidFill>
                          <a:latin typeface="Calibri"/>
                          <a:cs typeface="Calibri"/>
                        </a:rPr>
                        <a:t>80</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tc>
                  <a:txBody>
                    <a:bodyPr/>
                    <a:lstStyle/>
                    <a:p>
                      <a:pPr marL="31750">
                        <a:lnSpc>
                          <a:spcPts val="1960"/>
                        </a:lnSpc>
                      </a:pPr>
                      <a:r>
                        <a:rPr sz="1800" spc="-10" dirty="0">
                          <a:solidFill>
                            <a:srgbClr val="FFFFFF"/>
                          </a:solidFill>
                          <a:latin typeface="Calibri"/>
                          <a:cs typeface="Calibri"/>
                        </a:rPr>
                        <a:t>148.00</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57150">
                      <a:solidFill>
                        <a:srgbClr val="000000"/>
                      </a:solidFill>
                      <a:prstDash val="solid"/>
                    </a:lnB>
                    <a:solidFill>
                      <a:srgbClr val="000000">
                        <a:alpha val="19999"/>
                      </a:srgbClr>
                    </a:solidFill>
                  </a:tcPr>
                </a:tc>
                <a:extLst>
                  <a:ext uri="{0D108BD9-81ED-4DB2-BD59-A6C34878D82A}">
                    <a16:rowId xmlns:a16="http://schemas.microsoft.com/office/drawing/2014/main" val="10006"/>
                  </a:ext>
                </a:extLst>
              </a:tr>
              <a:tr h="298450">
                <a:tc>
                  <a:txBody>
                    <a:bodyPr/>
                    <a:lstStyle/>
                    <a:p>
                      <a:pPr marL="31750">
                        <a:lnSpc>
                          <a:spcPts val="2014"/>
                        </a:lnSpc>
                      </a:pPr>
                      <a:r>
                        <a:rPr sz="1800" b="1" spc="-50" dirty="0">
                          <a:solidFill>
                            <a:srgbClr val="FFFFFF"/>
                          </a:solidFill>
                          <a:latin typeface="Calibri"/>
                          <a:cs typeface="Calibri"/>
                        </a:rPr>
                        <a:t>3</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dirty="0">
                          <a:solidFill>
                            <a:srgbClr val="FFFFFF"/>
                          </a:solidFill>
                          <a:latin typeface="Calibri"/>
                          <a:cs typeface="Calibri"/>
                        </a:rPr>
                        <a:t>100</a:t>
                      </a:r>
                      <a:r>
                        <a:rPr sz="1800" b="1" spc="-45" dirty="0">
                          <a:solidFill>
                            <a:srgbClr val="FFFFFF"/>
                          </a:solidFill>
                          <a:latin typeface="Calibri"/>
                          <a:cs typeface="Calibri"/>
                        </a:rPr>
                        <a:t> </a:t>
                      </a:r>
                      <a:r>
                        <a:rPr sz="1800" b="1" spc="-20" dirty="0">
                          <a:solidFill>
                            <a:srgbClr val="FFFFFF"/>
                          </a:solidFill>
                          <a:latin typeface="Calibri"/>
                          <a:cs typeface="Calibri"/>
                        </a:rPr>
                        <a:t>lacs</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spc="-50" dirty="0">
                          <a:solidFill>
                            <a:srgbClr val="FFFFFF"/>
                          </a:solidFill>
                          <a:latin typeface="Calibri"/>
                          <a:cs typeface="Calibri"/>
                        </a:rPr>
                        <a:t>5</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spc="-25" dirty="0">
                          <a:solidFill>
                            <a:srgbClr val="FFFFFF"/>
                          </a:solidFill>
                          <a:latin typeface="Calibri"/>
                          <a:cs typeface="Calibri"/>
                        </a:rPr>
                        <a:t>30</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spc="-25" dirty="0">
                          <a:solidFill>
                            <a:srgbClr val="FFFFFF"/>
                          </a:solidFill>
                          <a:latin typeface="Calibri"/>
                          <a:cs typeface="Calibri"/>
                        </a:rPr>
                        <a:t>@8%</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dirty="0">
                          <a:solidFill>
                            <a:srgbClr val="FFFFFF"/>
                          </a:solidFill>
                          <a:latin typeface="Calibri"/>
                          <a:cs typeface="Calibri"/>
                        </a:rPr>
                        <a:t>100</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110</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115">
                        <a:lnSpc>
                          <a:spcPts val="2014"/>
                        </a:lnSpc>
                      </a:pPr>
                      <a:r>
                        <a:rPr sz="1800" b="1" dirty="0">
                          <a:solidFill>
                            <a:srgbClr val="FFFFFF"/>
                          </a:solidFill>
                          <a:latin typeface="Calibri"/>
                          <a:cs typeface="Calibri"/>
                        </a:rPr>
                        <a:t>145</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150</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tc>
                  <a:txBody>
                    <a:bodyPr/>
                    <a:lstStyle/>
                    <a:p>
                      <a:pPr marL="31750">
                        <a:lnSpc>
                          <a:spcPts val="2014"/>
                        </a:lnSpc>
                      </a:pPr>
                      <a:r>
                        <a:rPr sz="1800" b="1" spc="-10" dirty="0">
                          <a:solidFill>
                            <a:srgbClr val="FFFFFF"/>
                          </a:solidFill>
                          <a:latin typeface="Calibri"/>
                          <a:cs typeface="Calibri"/>
                        </a:rPr>
                        <a:t>144.00</a:t>
                      </a:r>
                      <a:endParaRPr sz="1800">
                        <a:latin typeface="Calibri"/>
                        <a:cs typeface="Calibri"/>
                      </a:endParaRPr>
                    </a:p>
                  </a:txBody>
                  <a:tcPr marL="0" marR="0" marT="0" marB="0">
                    <a:lnL w="12700">
                      <a:solidFill>
                        <a:srgbClr val="000000"/>
                      </a:solidFill>
                      <a:prstDash val="solid"/>
                    </a:lnL>
                    <a:lnR w="12700">
                      <a:solidFill>
                        <a:srgbClr val="000000"/>
                      </a:solidFill>
                      <a:prstDash val="solid"/>
                    </a:lnR>
                    <a:lnT w="57150">
                      <a:solidFill>
                        <a:srgbClr val="000000"/>
                      </a:solidFill>
                      <a:prstDash val="solid"/>
                    </a:lnT>
                  </a:tcPr>
                </a:tc>
                <a:extLst>
                  <a:ext uri="{0D108BD9-81ED-4DB2-BD59-A6C34878D82A}">
                    <a16:rowId xmlns:a16="http://schemas.microsoft.com/office/drawing/2014/main" val="10007"/>
                  </a:ext>
                </a:extLst>
              </a:tr>
              <a:tr h="292100">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a:lnSpc>
                          <a:spcPct val="100000"/>
                        </a:lnSpc>
                      </a:pPr>
                      <a:endParaRPr sz="1800">
                        <a:latin typeface="Times New Roman"/>
                        <a:cs typeface="Times New Roman"/>
                      </a:endParaRPr>
                    </a:p>
                  </a:txBody>
                  <a:tcPr marL="0" marR="0" marT="0" marB="0">
                    <a:lnL w="12700">
                      <a:solidFill>
                        <a:srgbClr val="000000"/>
                      </a:solidFill>
                      <a:prstDash val="solid"/>
                    </a:lnL>
                    <a:lnR w="12700">
                      <a:solidFill>
                        <a:srgbClr val="000000"/>
                      </a:solidFill>
                      <a:prstDash val="solid"/>
                    </a:lnR>
                  </a:tcPr>
                </a:tc>
                <a:tc>
                  <a:txBody>
                    <a:bodyPr/>
                    <a:lstStyle/>
                    <a:p>
                      <a:pPr marL="31750">
                        <a:lnSpc>
                          <a:spcPts val="1960"/>
                        </a:lnSpc>
                      </a:pPr>
                      <a:r>
                        <a:rPr sz="1800" b="1" spc="-25" dirty="0">
                          <a:solidFill>
                            <a:srgbClr val="FFFFFF"/>
                          </a:solidFill>
                          <a:latin typeface="Calibri"/>
                          <a:cs typeface="Calibri"/>
                        </a:rPr>
                        <a:t>10</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31750">
                        <a:lnSpc>
                          <a:spcPts val="1960"/>
                        </a:lnSpc>
                      </a:pPr>
                      <a:r>
                        <a:rPr sz="1800" b="1" spc="-25" dirty="0">
                          <a:solidFill>
                            <a:srgbClr val="FFFFFF"/>
                          </a:solidFill>
                          <a:latin typeface="Calibri"/>
                          <a:cs typeface="Calibri"/>
                        </a:rPr>
                        <a:t>60</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31750">
                        <a:lnSpc>
                          <a:spcPts val="1960"/>
                        </a:lnSpc>
                      </a:pPr>
                      <a:r>
                        <a:rPr sz="1800" b="1"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31750">
                        <a:lnSpc>
                          <a:spcPts val="1960"/>
                        </a:lnSpc>
                      </a:pPr>
                      <a:r>
                        <a:rPr sz="1800" b="1" dirty="0">
                          <a:solidFill>
                            <a:srgbClr val="FFFFFF"/>
                          </a:solidFill>
                          <a:latin typeface="Calibri"/>
                          <a:cs typeface="Calibri"/>
                        </a:rPr>
                        <a:t>170</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180</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31115">
                        <a:lnSpc>
                          <a:spcPts val="1960"/>
                        </a:lnSpc>
                      </a:pPr>
                      <a:r>
                        <a:rPr sz="1800" b="1" dirty="0">
                          <a:solidFill>
                            <a:srgbClr val="FFFFFF"/>
                          </a:solidFill>
                          <a:latin typeface="Calibri"/>
                          <a:cs typeface="Calibri"/>
                        </a:rPr>
                        <a:t>300</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310</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tc>
                  <a:txBody>
                    <a:bodyPr/>
                    <a:lstStyle/>
                    <a:p>
                      <a:pPr marL="31750">
                        <a:lnSpc>
                          <a:spcPts val="1960"/>
                        </a:lnSpc>
                      </a:pPr>
                      <a:r>
                        <a:rPr sz="1800" b="1" spc="-10" dirty="0">
                          <a:solidFill>
                            <a:srgbClr val="FFFFFF"/>
                          </a:solidFill>
                          <a:latin typeface="Calibri"/>
                          <a:cs typeface="Calibri"/>
                        </a:rPr>
                        <a:t>206.00</a:t>
                      </a:r>
                      <a:endParaRPr sz="1800">
                        <a:latin typeface="Calibri"/>
                        <a:cs typeface="Calibri"/>
                      </a:endParaRPr>
                    </a:p>
                  </a:txBody>
                  <a:tcPr marL="0" marR="0" marT="0" marB="0">
                    <a:lnL w="12700">
                      <a:solidFill>
                        <a:srgbClr val="000000"/>
                      </a:solidFill>
                      <a:prstDash val="solid"/>
                    </a:lnL>
                    <a:lnR w="12700">
                      <a:solidFill>
                        <a:srgbClr val="000000"/>
                      </a:solidFill>
                      <a:prstDash val="solid"/>
                    </a:lnR>
                  </a:tcPr>
                </a:tc>
                <a:extLst>
                  <a:ext uri="{0D108BD9-81ED-4DB2-BD59-A6C34878D82A}">
                    <a16:rowId xmlns:a16="http://schemas.microsoft.com/office/drawing/2014/main" val="10008"/>
                  </a:ext>
                </a:extLst>
              </a:tr>
              <a:tr h="411480">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0">
                        <a:lnSpc>
                          <a:spcPts val="1960"/>
                        </a:lnSpc>
                      </a:pPr>
                      <a:r>
                        <a:rPr sz="1800" b="1" spc="-25" dirty="0">
                          <a:solidFill>
                            <a:srgbClr val="FFFFFF"/>
                          </a:solidFill>
                          <a:latin typeface="Calibri"/>
                          <a:cs typeface="Calibri"/>
                        </a:rPr>
                        <a:t>15</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0">
                        <a:lnSpc>
                          <a:spcPts val="1960"/>
                        </a:lnSpc>
                      </a:pPr>
                      <a:r>
                        <a:rPr sz="1800" b="1" spc="-25" dirty="0">
                          <a:solidFill>
                            <a:srgbClr val="FFFFFF"/>
                          </a:solidFill>
                          <a:latin typeface="Calibri"/>
                          <a:cs typeface="Calibri"/>
                        </a:rPr>
                        <a:t>90</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0">
                        <a:lnSpc>
                          <a:spcPts val="1960"/>
                        </a:lnSpc>
                      </a:pPr>
                      <a:r>
                        <a:rPr sz="1800" b="1" spc="-20" dirty="0">
                          <a:solidFill>
                            <a:srgbClr val="FFFFFF"/>
                          </a:solidFill>
                          <a:latin typeface="Calibri"/>
                          <a:cs typeface="Calibri"/>
                        </a:rPr>
                        <a:t>@12%</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0">
                        <a:lnSpc>
                          <a:spcPts val="1960"/>
                        </a:lnSpc>
                      </a:pPr>
                      <a:r>
                        <a:rPr sz="1800" b="1" dirty="0">
                          <a:solidFill>
                            <a:srgbClr val="FFFFFF"/>
                          </a:solidFill>
                          <a:latin typeface="Calibri"/>
                          <a:cs typeface="Calibri"/>
                        </a:rPr>
                        <a:t>230</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240</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115">
                        <a:lnSpc>
                          <a:spcPts val="1960"/>
                        </a:lnSpc>
                      </a:pPr>
                      <a:r>
                        <a:rPr sz="1800" b="1" dirty="0">
                          <a:solidFill>
                            <a:srgbClr val="FFFFFF"/>
                          </a:solidFill>
                          <a:latin typeface="Calibri"/>
                          <a:cs typeface="Calibri"/>
                        </a:rPr>
                        <a:t>540</a:t>
                      </a:r>
                      <a:r>
                        <a:rPr sz="1800" b="1" spc="-25" dirty="0">
                          <a:solidFill>
                            <a:srgbClr val="FFFFFF"/>
                          </a:solidFill>
                          <a:latin typeface="Calibri"/>
                          <a:cs typeface="Calibri"/>
                        </a:rPr>
                        <a:t> </a:t>
                      </a:r>
                      <a:r>
                        <a:rPr sz="1800" b="1" dirty="0">
                          <a:solidFill>
                            <a:srgbClr val="FFFFFF"/>
                          </a:solidFill>
                          <a:latin typeface="Calibri"/>
                          <a:cs typeface="Calibri"/>
                        </a:rPr>
                        <a:t>-</a:t>
                      </a:r>
                      <a:r>
                        <a:rPr sz="1800" b="1" spc="-25" dirty="0">
                          <a:solidFill>
                            <a:srgbClr val="FFFFFF"/>
                          </a:solidFill>
                          <a:latin typeface="Calibri"/>
                          <a:cs typeface="Calibri"/>
                        </a:rPr>
                        <a:t> 547</a:t>
                      </a:r>
                      <a:endParaRPr sz="180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0">
                        <a:lnSpc>
                          <a:spcPts val="1960"/>
                        </a:lnSpc>
                      </a:pPr>
                      <a:r>
                        <a:rPr sz="1800" b="1" spc="-10" dirty="0">
                          <a:solidFill>
                            <a:srgbClr val="FFFFFF"/>
                          </a:solidFill>
                          <a:latin typeface="Calibri"/>
                          <a:cs typeface="Calibri"/>
                        </a:rPr>
                        <a:t>295.00</a:t>
                      </a:r>
                      <a:endParaRPr sz="1800" dirty="0">
                        <a:latin typeface="Calibri"/>
                        <a:cs typeface="Calibri"/>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21176" y="3193195"/>
            <a:ext cx="12387580" cy="6131560"/>
          </a:xfrm>
          <a:prstGeom prst="rect">
            <a:avLst/>
          </a:prstGeom>
        </p:spPr>
        <p:txBody>
          <a:bodyPr vert="horz" wrap="square" lIns="0" tIns="38100" rIns="0" bIns="0" rtlCol="0">
            <a:spAutoFit/>
          </a:bodyPr>
          <a:lstStyle/>
          <a:p>
            <a:pPr marL="12700" marR="5080">
              <a:lnSpc>
                <a:spcPts val="4000"/>
              </a:lnSpc>
              <a:spcBef>
                <a:spcPts val="300"/>
              </a:spcBef>
            </a:pPr>
            <a:r>
              <a:rPr sz="3400" dirty="0">
                <a:solidFill>
                  <a:srgbClr val="FFFFFF"/>
                </a:solidFill>
                <a:latin typeface="Trebuchet MS"/>
                <a:cs typeface="Trebuchet MS"/>
              </a:rPr>
              <a:t>We</a:t>
            </a:r>
            <a:r>
              <a:rPr sz="3400" spc="-145" dirty="0">
                <a:solidFill>
                  <a:srgbClr val="FFFFFF"/>
                </a:solidFill>
                <a:latin typeface="Trebuchet MS"/>
                <a:cs typeface="Trebuchet MS"/>
              </a:rPr>
              <a:t> </a:t>
            </a:r>
            <a:r>
              <a:rPr sz="3400" dirty="0">
                <a:solidFill>
                  <a:srgbClr val="FFFFFF"/>
                </a:solidFill>
                <a:latin typeface="Trebuchet MS"/>
                <a:cs typeface="Trebuchet MS"/>
              </a:rPr>
              <a:t>partner</a:t>
            </a:r>
            <a:r>
              <a:rPr sz="3400" spc="-105" dirty="0">
                <a:solidFill>
                  <a:srgbClr val="FFFFFF"/>
                </a:solidFill>
                <a:latin typeface="Trebuchet MS"/>
                <a:cs typeface="Trebuchet MS"/>
              </a:rPr>
              <a:t> </a:t>
            </a:r>
            <a:r>
              <a:rPr sz="3400" dirty="0">
                <a:solidFill>
                  <a:srgbClr val="FFFFFF"/>
                </a:solidFill>
                <a:latin typeface="Trebuchet MS"/>
                <a:cs typeface="Trebuchet MS"/>
              </a:rPr>
              <a:t>with</a:t>
            </a:r>
            <a:r>
              <a:rPr sz="3400" spc="-114" dirty="0">
                <a:solidFill>
                  <a:srgbClr val="FFFFFF"/>
                </a:solidFill>
                <a:latin typeface="Trebuchet MS"/>
                <a:cs typeface="Trebuchet MS"/>
              </a:rPr>
              <a:t> </a:t>
            </a:r>
            <a:r>
              <a:rPr sz="3400" dirty="0">
                <a:solidFill>
                  <a:srgbClr val="FFFFFF"/>
                </a:solidFill>
                <a:latin typeface="Trebuchet MS"/>
                <a:cs typeface="Trebuchet MS"/>
              </a:rPr>
              <a:t>top</a:t>
            </a:r>
            <a:r>
              <a:rPr sz="3400" spc="-254" dirty="0">
                <a:solidFill>
                  <a:srgbClr val="FFFFFF"/>
                </a:solidFill>
                <a:latin typeface="Trebuchet MS"/>
                <a:cs typeface="Trebuchet MS"/>
              </a:rPr>
              <a:t> </a:t>
            </a:r>
            <a:r>
              <a:rPr sz="3400" spc="-20" dirty="0">
                <a:solidFill>
                  <a:srgbClr val="FFFFFF"/>
                </a:solidFill>
                <a:latin typeface="Trebuchet MS"/>
                <a:cs typeface="Trebuchet MS"/>
              </a:rPr>
              <a:t>AMC’s</a:t>
            </a:r>
            <a:r>
              <a:rPr sz="3400" spc="-105" dirty="0">
                <a:solidFill>
                  <a:srgbClr val="FFFFFF"/>
                </a:solidFill>
                <a:latin typeface="Trebuchet MS"/>
                <a:cs typeface="Trebuchet MS"/>
              </a:rPr>
              <a:t> </a:t>
            </a:r>
            <a:r>
              <a:rPr sz="3400" dirty="0">
                <a:solidFill>
                  <a:srgbClr val="FFFFFF"/>
                </a:solidFill>
                <a:latin typeface="Trebuchet MS"/>
                <a:cs typeface="Trebuchet MS"/>
              </a:rPr>
              <a:t>to</a:t>
            </a:r>
            <a:r>
              <a:rPr sz="3400" spc="-110" dirty="0">
                <a:solidFill>
                  <a:srgbClr val="FFFFFF"/>
                </a:solidFill>
                <a:latin typeface="Trebuchet MS"/>
                <a:cs typeface="Trebuchet MS"/>
              </a:rPr>
              <a:t> </a:t>
            </a:r>
            <a:r>
              <a:rPr sz="3400" dirty="0">
                <a:solidFill>
                  <a:srgbClr val="FFFFFF"/>
                </a:solidFill>
                <a:latin typeface="Trebuchet MS"/>
                <a:cs typeface="Trebuchet MS"/>
              </a:rPr>
              <a:t>offer</a:t>
            </a:r>
            <a:r>
              <a:rPr sz="3400" spc="-110" dirty="0">
                <a:solidFill>
                  <a:srgbClr val="FFFFFF"/>
                </a:solidFill>
                <a:latin typeface="Trebuchet MS"/>
                <a:cs typeface="Trebuchet MS"/>
              </a:rPr>
              <a:t> </a:t>
            </a:r>
            <a:r>
              <a:rPr sz="3400" dirty="0">
                <a:solidFill>
                  <a:srgbClr val="FFFFFF"/>
                </a:solidFill>
                <a:latin typeface="Trebuchet MS"/>
                <a:cs typeface="Trebuchet MS"/>
              </a:rPr>
              <a:t>curated</a:t>
            </a:r>
            <a:r>
              <a:rPr sz="3400" spc="-105" dirty="0">
                <a:solidFill>
                  <a:srgbClr val="FFFFFF"/>
                </a:solidFill>
                <a:latin typeface="Trebuchet MS"/>
                <a:cs typeface="Trebuchet MS"/>
              </a:rPr>
              <a:t> </a:t>
            </a:r>
            <a:r>
              <a:rPr sz="3400" dirty="0">
                <a:solidFill>
                  <a:srgbClr val="FFFFFF"/>
                </a:solidFill>
                <a:latin typeface="Trebuchet MS"/>
                <a:cs typeface="Trebuchet MS"/>
              </a:rPr>
              <a:t>investment</a:t>
            </a:r>
            <a:r>
              <a:rPr sz="3400" spc="-110" dirty="0">
                <a:solidFill>
                  <a:srgbClr val="FFFFFF"/>
                </a:solidFill>
                <a:latin typeface="Trebuchet MS"/>
                <a:cs typeface="Trebuchet MS"/>
              </a:rPr>
              <a:t> </a:t>
            </a:r>
            <a:r>
              <a:rPr sz="3400" spc="-10" dirty="0">
                <a:solidFill>
                  <a:srgbClr val="FFFFFF"/>
                </a:solidFill>
                <a:latin typeface="Trebuchet MS"/>
                <a:cs typeface="Trebuchet MS"/>
              </a:rPr>
              <a:t>options. </a:t>
            </a:r>
            <a:r>
              <a:rPr sz="3400" dirty="0">
                <a:solidFill>
                  <a:srgbClr val="FFFFFF"/>
                </a:solidFill>
                <a:latin typeface="Trebuchet MS"/>
                <a:cs typeface="Trebuchet MS"/>
              </a:rPr>
              <a:t>Client</a:t>
            </a:r>
            <a:r>
              <a:rPr sz="3400" spc="-85" dirty="0">
                <a:solidFill>
                  <a:srgbClr val="FFFFFF"/>
                </a:solidFill>
                <a:latin typeface="Trebuchet MS"/>
                <a:cs typeface="Trebuchet MS"/>
              </a:rPr>
              <a:t> </a:t>
            </a:r>
            <a:r>
              <a:rPr sz="3400" dirty="0">
                <a:solidFill>
                  <a:srgbClr val="FFFFFF"/>
                </a:solidFill>
                <a:latin typeface="Trebuchet MS"/>
                <a:cs typeface="Trebuchet MS"/>
              </a:rPr>
              <a:t>money</a:t>
            </a:r>
            <a:r>
              <a:rPr sz="3400" spc="-80" dirty="0">
                <a:solidFill>
                  <a:srgbClr val="FFFFFF"/>
                </a:solidFill>
                <a:latin typeface="Trebuchet MS"/>
                <a:cs typeface="Trebuchet MS"/>
              </a:rPr>
              <a:t> </a:t>
            </a:r>
            <a:r>
              <a:rPr sz="3400" dirty="0">
                <a:solidFill>
                  <a:srgbClr val="FFFFFF"/>
                </a:solidFill>
                <a:latin typeface="Trebuchet MS"/>
                <a:cs typeface="Trebuchet MS"/>
              </a:rPr>
              <a:t>is</a:t>
            </a:r>
            <a:r>
              <a:rPr sz="3400" spc="-80" dirty="0">
                <a:solidFill>
                  <a:srgbClr val="FFFFFF"/>
                </a:solidFill>
                <a:latin typeface="Trebuchet MS"/>
                <a:cs typeface="Trebuchet MS"/>
              </a:rPr>
              <a:t> </a:t>
            </a:r>
            <a:r>
              <a:rPr sz="3400" dirty="0">
                <a:solidFill>
                  <a:srgbClr val="FFFFFF"/>
                </a:solidFill>
                <a:latin typeface="Trebuchet MS"/>
                <a:cs typeface="Trebuchet MS"/>
              </a:rPr>
              <a:t>managed</a:t>
            </a:r>
            <a:r>
              <a:rPr sz="3400" spc="-80" dirty="0">
                <a:solidFill>
                  <a:srgbClr val="FFFFFF"/>
                </a:solidFill>
                <a:latin typeface="Trebuchet MS"/>
                <a:cs typeface="Trebuchet MS"/>
              </a:rPr>
              <a:t> </a:t>
            </a:r>
            <a:r>
              <a:rPr sz="3400" dirty="0">
                <a:solidFill>
                  <a:srgbClr val="FFFFFF"/>
                </a:solidFill>
                <a:latin typeface="Trebuchet MS"/>
                <a:cs typeface="Trebuchet MS"/>
              </a:rPr>
              <a:t>by</a:t>
            </a:r>
            <a:r>
              <a:rPr sz="3400" spc="-254" dirty="0">
                <a:solidFill>
                  <a:srgbClr val="FFFFFF"/>
                </a:solidFill>
                <a:latin typeface="Trebuchet MS"/>
                <a:cs typeface="Trebuchet MS"/>
              </a:rPr>
              <a:t> </a:t>
            </a:r>
            <a:r>
              <a:rPr sz="3400" spc="-20" dirty="0">
                <a:solidFill>
                  <a:srgbClr val="FFFFFF"/>
                </a:solidFill>
                <a:latin typeface="Trebuchet MS"/>
                <a:cs typeface="Trebuchet MS"/>
              </a:rPr>
              <a:t>AMC’s,</a:t>
            </a:r>
            <a:r>
              <a:rPr sz="3400" spc="-85" dirty="0">
                <a:solidFill>
                  <a:srgbClr val="FFFFFF"/>
                </a:solidFill>
                <a:latin typeface="Trebuchet MS"/>
                <a:cs typeface="Trebuchet MS"/>
              </a:rPr>
              <a:t> </a:t>
            </a:r>
            <a:r>
              <a:rPr sz="3400" dirty="0">
                <a:solidFill>
                  <a:srgbClr val="FFFFFF"/>
                </a:solidFill>
                <a:latin typeface="Trebuchet MS"/>
                <a:cs typeface="Trebuchet MS"/>
              </a:rPr>
              <a:t>while</a:t>
            </a:r>
            <a:r>
              <a:rPr sz="3400" spc="-80" dirty="0">
                <a:solidFill>
                  <a:srgbClr val="FFFFFF"/>
                </a:solidFill>
                <a:latin typeface="Trebuchet MS"/>
                <a:cs typeface="Trebuchet MS"/>
              </a:rPr>
              <a:t> </a:t>
            </a:r>
            <a:r>
              <a:rPr sz="3400" spc="-25" dirty="0">
                <a:solidFill>
                  <a:srgbClr val="FFFFFF"/>
                </a:solidFill>
                <a:latin typeface="Trebuchet MS"/>
                <a:cs typeface="Trebuchet MS"/>
              </a:rPr>
              <a:t>we</a:t>
            </a:r>
            <a:endParaRPr sz="3400">
              <a:latin typeface="Trebuchet MS"/>
              <a:cs typeface="Trebuchet MS"/>
            </a:endParaRPr>
          </a:p>
          <a:p>
            <a:pPr marL="810260" indent="-340360">
              <a:lnSpc>
                <a:spcPts val="3840"/>
              </a:lnSpc>
              <a:buChar char="•"/>
              <a:tabLst>
                <a:tab pos="810260" algn="l"/>
              </a:tabLst>
            </a:pPr>
            <a:r>
              <a:rPr sz="3400" spc="-10" dirty="0">
                <a:solidFill>
                  <a:srgbClr val="FFFFFF"/>
                </a:solidFill>
                <a:latin typeface="Trebuchet MS"/>
                <a:cs typeface="Trebuchet MS"/>
              </a:rPr>
              <a:t>Advise</a:t>
            </a:r>
            <a:endParaRPr sz="3400">
              <a:latin typeface="Trebuchet MS"/>
              <a:cs typeface="Trebuchet MS"/>
            </a:endParaRPr>
          </a:p>
          <a:p>
            <a:pPr marL="810260" indent="-340360">
              <a:lnSpc>
                <a:spcPts val="4000"/>
              </a:lnSpc>
              <a:buChar char="•"/>
              <a:tabLst>
                <a:tab pos="810260" algn="l"/>
              </a:tabLst>
            </a:pPr>
            <a:r>
              <a:rPr sz="3400" spc="-10" dirty="0">
                <a:solidFill>
                  <a:srgbClr val="FFFFFF"/>
                </a:solidFill>
                <a:latin typeface="Trebuchet MS"/>
                <a:cs typeface="Trebuchet MS"/>
              </a:rPr>
              <a:t>Allocate</a:t>
            </a:r>
            <a:endParaRPr sz="3400">
              <a:latin typeface="Trebuchet MS"/>
              <a:cs typeface="Trebuchet MS"/>
            </a:endParaRPr>
          </a:p>
          <a:p>
            <a:pPr marL="810260" indent="-340360">
              <a:lnSpc>
                <a:spcPts val="4000"/>
              </a:lnSpc>
              <a:buChar char="•"/>
              <a:tabLst>
                <a:tab pos="810260" algn="l"/>
              </a:tabLst>
            </a:pPr>
            <a:r>
              <a:rPr sz="3400" dirty="0">
                <a:solidFill>
                  <a:srgbClr val="FFFFFF"/>
                </a:solidFill>
                <a:latin typeface="Trebuchet MS"/>
                <a:cs typeface="Trebuchet MS"/>
              </a:rPr>
              <a:t>Monitor</a:t>
            </a:r>
            <a:r>
              <a:rPr sz="3400" spc="-130" dirty="0">
                <a:solidFill>
                  <a:srgbClr val="FFFFFF"/>
                </a:solidFill>
                <a:latin typeface="Trebuchet MS"/>
                <a:cs typeface="Trebuchet MS"/>
              </a:rPr>
              <a:t> </a:t>
            </a:r>
            <a:r>
              <a:rPr sz="3400" spc="-10" dirty="0">
                <a:solidFill>
                  <a:srgbClr val="FFFFFF"/>
                </a:solidFill>
                <a:latin typeface="Trebuchet MS"/>
                <a:cs typeface="Trebuchet MS"/>
              </a:rPr>
              <a:t>Portfolios</a:t>
            </a:r>
            <a:endParaRPr sz="3400">
              <a:latin typeface="Trebuchet MS"/>
              <a:cs typeface="Trebuchet MS"/>
            </a:endParaRPr>
          </a:p>
          <a:p>
            <a:pPr marL="12700" marR="1231900">
              <a:lnSpc>
                <a:spcPts val="4000"/>
              </a:lnSpc>
              <a:spcBef>
                <a:spcPts val="160"/>
              </a:spcBef>
            </a:pPr>
            <a:r>
              <a:rPr sz="3400" spc="-105" dirty="0">
                <a:solidFill>
                  <a:srgbClr val="FFFFFF"/>
                </a:solidFill>
                <a:latin typeface="Trebuchet MS"/>
                <a:cs typeface="Trebuchet MS"/>
              </a:rPr>
              <a:t>Total</a:t>
            </a:r>
            <a:r>
              <a:rPr sz="3400" spc="-190" dirty="0">
                <a:solidFill>
                  <a:srgbClr val="FFFFFF"/>
                </a:solidFill>
                <a:latin typeface="Trebuchet MS"/>
                <a:cs typeface="Trebuchet MS"/>
              </a:rPr>
              <a:t> </a:t>
            </a:r>
            <a:r>
              <a:rPr sz="3400" dirty="0">
                <a:solidFill>
                  <a:srgbClr val="FFFFFF"/>
                </a:solidFill>
                <a:latin typeface="Trebuchet MS"/>
                <a:cs typeface="Trebuchet MS"/>
              </a:rPr>
              <a:t>Assets</a:t>
            </a:r>
            <a:r>
              <a:rPr sz="3400" spc="-95" dirty="0">
                <a:solidFill>
                  <a:srgbClr val="FFFFFF"/>
                </a:solidFill>
                <a:latin typeface="Trebuchet MS"/>
                <a:cs typeface="Trebuchet MS"/>
              </a:rPr>
              <a:t> </a:t>
            </a:r>
            <a:r>
              <a:rPr sz="3400" dirty="0">
                <a:solidFill>
                  <a:srgbClr val="FFFFFF"/>
                </a:solidFill>
                <a:latin typeface="Trebuchet MS"/>
                <a:cs typeface="Trebuchet MS"/>
              </a:rPr>
              <a:t>under</a:t>
            </a:r>
            <a:r>
              <a:rPr sz="3400" spc="-50" dirty="0">
                <a:solidFill>
                  <a:srgbClr val="FFFFFF"/>
                </a:solidFill>
                <a:latin typeface="Trebuchet MS"/>
                <a:cs typeface="Trebuchet MS"/>
              </a:rPr>
              <a:t> </a:t>
            </a:r>
            <a:r>
              <a:rPr sz="3400" dirty="0">
                <a:solidFill>
                  <a:srgbClr val="FFFFFF"/>
                </a:solidFill>
                <a:latin typeface="Trebuchet MS"/>
                <a:cs typeface="Trebuchet MS"/>
              </a:rPr>
              <a:t>management</a:t>
            </a:r>
            <a:r>
              <a:rPr sz="3400" spc="-50" dirty="0">
                <a:solidFill>
                  <a:srgbClr val="FFFFFF"/>
                </a:solidFill>
                <a:latin typeface="Trebuchet MS"/>
                <a:cs typeface="Trebuchet MS"/>
              </a:rPr>
              <a:t> </a:t>
            </a:r>
            <a:r>
              <a:rPr sz="3400" dirty="0">
                <a:solidFill>
                  <a:srgbClr val="FFFFFF"/>
                </a:solidFill>
                <a:latin typeface="Trebuchet MS"/>
                <a:cs typeface="Trebuchet MS"/>
              </a:rPr>
              <a:t>by</a:t>
            </a:r>
            <a:r>
              <a:rPr sz="3400" spc="-55" dirty="0">
                <a:solidFill>
                  <a:srgbClr val="FFFFFF"/>
                </a:solidFill>
                <a:latin typeface="Trebuchet MS"/>
                <a:cs typeface="Trebuchet MS"/>
              </a:rPr>
              <a:t> </a:t>
            </a:r>
            <a:r>
              <a:rPr sz="3400" dirty="0">
                <a:solidFill>
                  <a:srgbClr val="FFFFFF"/>
                </a:solidFill>
                <a:latin typeface="Trebuchet MS"/>
                <a:cs typeface="Trebuchet MS"/>
              </a:rPr>
              <a:t>us</a:t>
            </a:r>
            <a:r>
              <a:rPr sz="3400" spc="-50" dirty="0">
                <a:solidFill>
                  <a:srgbClr val="FFFFFF"/>
                </a:solidFill>
                <a:latin typeface="Trebuchet MS"/>
                <a:cs typeface="Trebuchet MS"/>
              </a:rPr>
              <a:t> </a:t>
            </a:r>
            <a:r>
              <a:rPr sz="3400" dirty="0">
                <a:solidFill>
                  <a:srgbClr val="FFFFFF"/>
                </a:solidFill>
                <a:latin typeface="Trebuchet MS"/>
                <a:cs typeface="Trebuchet MS"/>
              </a:rPr>
              <a:t>on</a:t>
            </a:r>
            <a:r>
              <a:rPr sz="3400" spc="-50" dirty="0">
                <a:solidFill>
                  <a:srgbClr val="FFFFFF"/>
                </a:solidFill>
                <a:latin typeface="Trebuchet MS"/>
                <a:cs typeface="Trebuchet MS"/>
              </a:rPr>
              <a:t> </a:t>
            </a:r>
            <a:r>
              <a:rPr sz="3400" dirty="0">
                <a:solidFill>
                  <a:srgbClr val="FFFFFF"/>
                </a:solidFill>
                <a:latin typeface="Trebuchet MS"/>
                <a:cs typeface="Trebuchet MS"/>
              </a:rPr>
              <a:t>behalf</a:t>
            </a:r>
            <a:r>
              <a:rPr sz="3400" spc="-50" dirty="0">
                <a:solidFill>
                  <a:srgbClr val="FFFFFF"/>
                </a:solidFill>
                <a:latin typeface="Trebuchet MS"/>
                <a:cs typeface="Trebuchet MS"/>
              </a:rPr>
              <a:t> </a:t>
            </a:r>
            <a:r>
              <a:rPr sz="3400" dirty="0">
                <a:solidFill>
                  <a:srgbClr val="FFFFFF"/>
                </a:solidFill>
                <a:latin typeface="Trebuchet MS"/>
                <a:cs typeface="Trebuchet MS"/>
              </a:rPr>
              <a:t>of</a:t>
            </a:r>
            <a:r>
              <a:rPr sz="3400" spc="-50" dirty="0">
                <a:solidFill>
                  <a:srgbClr val="FFFFFF"/>
                </a:solidFill>
                <a:latin typeface="Trebuchet MS"/>
                <a:cs typeface="Trebuchet MS"/>
              </a:rPr>
              <a:t> </a:t>
            </a:r>
            <a:r>
              <a:rPr sz="3400" spc="-10" dirty="0">
                <a:solidFill>
                  <a:srgbClr val="FFFFFF"/>
                </a:solidFill>
                <a:latin typeface="Trebuchet MS"/>
                <a:cs typeface="Trebuchet MS"/>
              </a:rPr>
              <a:t>clients </a:t>
            </a:r>
            <a:r>
              <a:rPr sz="3400" dirty="0">
                <a:solidFill>
                  <a:srgbClr val="FFFFFF"/>
                </a:solidFill>
                <a:latin typeface="Trebuchet MS"/>
                <a:cs typeface="Trebuchet MS"/>
              </a:rPr>
              <a:t>Includes</a:t>
            </a:r>
            <a:r>
              <a:rPr sz="3400" spc="-155" dirty="0">
                <a:solidFill>
                  <a:srgbClr val="FFFFFF"/>
                </a:solidFill>
                <a:latin typeface="Trebuchet MS"/>
                <a:cs typeface="Trebuchet MS"/>
              </a:rPr>
              <a:t> </a:t>
            </a:r>
            <a:r>
              <a:rPr sz="3400" dirty="0">
                <a:solidFill>
                  <a:srgbClr val="FFFFFF"/>
                </a:solidFill>
                <a:latin typeface="Trebuchet MS"/>
                <a:cs typeface="Trebuchet MS"/>
              </a:rPr>
              <a:t>investment</a:t>
            </a:r>
            <a:r>
              <a:rPr sz="3400" spc="-150" dirty="0">
                <a:solidFill>
                  <a:srgbClr val="FFFFFF"/>
                </a:solidFill>
                <a:latin typeface="Trebuchet MS"/>
                <a:cs typeface="Trebuchet MS"/>
              </a:rPr>
              <a:t> </a:t>
            </a:r>
            <a:r>
              <a:rPr sz="3400" spc="-10" dirty="0">
                <a:solidFill>
                  <a:srgbClr val="FFFFFF"/>
                </a:solidFill>
                <a:latin typeface="Trebuchet MS"/>
                <a:cs typeface="Trebuchet MS"/>
              </a:rPr>
              <a:t>across:</a:t>
            </a:r>
            <a:endParaRPr sz="3400">
              <a:latin typeface="Trebuchet MS"/>
              <a:cs typeface="Trebuchet MS"/>
            </a:endParaRPr>
          </a:p>
          <a:p>
            <a:pPr marL="810260" indent="-340360">
              <a:lnSpc>
                <a:spcPts val="3840"/>
              </a:lnSpc>
              <a:buChar char="•"/>
              <a:tabLst>
                <a:tab pos="810260" algn="l"/>
              </a:tabLst>
            </a:pPr>
            <a:r>
              <a:rPr sz="3400" dirty="0">
                <a:solidFill>
                  <a:srgbClr val="FFFFFF"/>
                </a:solidFill>
                <a:latin typeface="Trebuchet MS"/>
                <a:cs typeface="Trebuchet MS"/>
              </a:rPr>
              <a:t>AIF</a:t>
            </a:r>
            <a:r>
              <a:rPr sz="3400" spc="-75" dirty="0">
                <a:solidFill>
                  <a:srgbClr val="FFFFFF"/>
                </a:solidFill>
                <a:latin typeface="Trebuchet MS"/>
                <a:cs typeface="Trebuchet MS"/>
              </a:rPr>
              <a:t> </a:t>
            </a:r>
            <a:r>
              <a:rPr sz="3400" dirty="0">
                <a:solidFill>
                  <a:srgbClr val="FFFFFF"/>
                </a:solidFill>
                <a:latin typeface="Trebuchet MS"/>
                <a:cs typeface="Trebuchet MS"/>
              </a:rPr>
              <a:t>(Alternative</a:t>
            </a:r>
            <a:r>
              <a:rPr sz="3400" spc="-75" dirty="0">
                <a:solidFill>
                  <a:srgbClr val="FFFFFF"/>
                </a:solidFill>
                <a:latin typeface="Trebuchet MS"/>
                <a:cs typeface="Trebuchet MS"/>
              </a:rPr>
              <a:t> </a:t>
            </a:r>
            <a:r>
              <a:rPr sz="3400" dirty="0">
                <a:solidFill>
                  <a:srgbClr val="FFFFFF"/>
                </a:solidFill>
                <a:latin typeface="Trebuchet MS"/>
                <a:cs typeface="Trebuchet MS"/>
              </a:rPr>
              <a:t>Investment</a:t>
            </a:r>
            <a:r>
              <a:rPr sz="3400" spc="-70" dirty="0">
                <a:solidFill>
                  <a:srgbClr val="FFFFFF"/>
                </a:solidFill>
                <a:latin typeface="Trebuchet MS"/>
                <a:cs typeface="Trebuchet MS"/>
              </a:rPr>
              <a:t> </a:t>
            </a:r>
            <a:r>
              <a:rPr sz="3400" spc="-10" dirty="0">
                <a:solidFill>
                  <a:srgbClr val="FFFFFF"/>
                </a:solidFill>
                <a:latin typeface="Trebuchet MS"/>
                <a:cs typeface="Trebuchet MS"/>
              </a:rPr>
              <a:t>Funds)</a:t>
            </a:r>
            <a:endParaRPr sz="3400">
              <a:latin typeface="Trebuchet MS"/>
              <a:cs typeface="Trebuchet MS"/>
            </a:endParaRPr>
          </a:p>
          <a:p>
            <a:pPr marL="810260" indent="-340360">
              <a:lnSpc>
                <a:spcPts val="4000"/>
              </a:lnSpc>
              <a:buChar char="•"/>
              <a:tabLst>
                <a:tab pos="810260" algn="l"/>
              </a:tabLst>
            </a:pPr>
            <a:r>
              <a:rPr sz="3400" dirty="0">
                <a:solidFill>
                  <a:srgbClr val="FFFFFF"/>
                </a:solidFill>
                <a:latin typeface="Trebuchet MS"/>
                <a:cs typeface="Trebuchet MS"/>
              </a:rPr>
              <a:t>PMS</a:t>
            </a:r>
            <a:r>
              <a:rPr sz="3400" spc="-155" dirty="0">
                <a:solidFill>
                  <a:srgbClr val="FFFFFF"/>
                </a:solidFill>
                <a:latin typeface="Trebuchet MS"/>
                <a:cs typeface="Trebuchet MS"/>
              </a:rPr>
              <a:t> </a:t>
            </a:r>
            <a:r>
              <a:rPr sz="3400" spc="-10" dirty="0">
                <a:solidFill>
                  <a:srgbClr val="FFFFFF"/>
                </a:solidFill>
                <a:latin typeface="Trebuchet MS"/>
                <a:cs typeface="Trebuchet MS"/>
              </a:rPr>
              <a:t>(Portfolio</a:t>
            </a:r>
            <a:r>
              <a:rPr sz="3400" spc="-155" dirty="0">
                <a:solidFill>
                  <a:srgbClr val="FFFFFF"/>
                </a:solidFill>
                <a:latin typeface="Trebuchet MS"/>
                <a:cs typeface="Trebuchet MS"/>
              </a:rPr>
              <a:t> </a:t>
            </a:r>
            <a:r>
              <a:rPr sz="3400" dirty="0">
                <a:solidFill>
                  <a:srgbClr val="FFFFFF"/>
                </a:solidFill>
                <a:latin typeface="Trebuchet MS"/>
                <a:cs typeface="Trebuchet MS"/>
              </a:rPr>
              <a:t>Management</a:t>
            </a:r>
            <a:r>
              <a:rPr sz="3400" spc="-150" dirty="0">
                <a:solidFill>
                  <a:srgbClr val="FFFFFF"/>
                </a:solidFill>
                <a:latin typeface="Trebuchet MS"/>
                <a:cs typeface="Trebuchet MS"/>
              </a:rPr>
              <a:t> </a:t>
            </a:r>
            <a:r>
              <a:rPr sz="3400" spc="-10" dirty="0">
                <a:solidFill>
                  <a:srgbClr val="FFFFFF"/>
                </a:solidFill>
                <a:latin typeface="Trebuchet MS"/>
                <a:cs typeface="Trebuchet MS"/>
              </a:rPr>
              <a:t>Services)</a:t>
            </a:r>
            <a:endParaRPr sz="3400">
              <a:latin typeface="Trebuchet MS"/>
              <a:cs typeface="Trebuchet MS"/>
            </a:endParaRPr>
          </a:p>
          <a:p>
            <a:pPr marL="810260" indent="-340360">
              <a:lnSpc>
                <a:spcPts val="4000"/>
              </a:lnSpc>
              <a:buChar char="•"/>
              <a:tabLst>
                <a:tab pos="810260" algn="l"/>
              </a:tabLst>
            </a:pPr>
            <a:r>
              <a:rPr sz="3400" dirty="0">
                <a:solidFill>
                  <a:srgbClr val="FFFFFF"/>
                </a:solidFill>
                <a:latin typeface="Trebuchet MS"/>
                <a:cs typeface="Trebuchet MS"/>
              </a:rPr>
              <a:t>MF</a:t>
            </a:r>
            <a:r>
              <a:rPr sz="3400" spc="-85" dirty="0">
                <a:solidFill>
                  <a:srgbClr val="FFFFFF"/>
                </a:solidFill>
                <a:latin typeface="Trebuchet MS"/>
                <a:cs typeface="Trebuchet MS"/>
              </a:rPr>
              <a:t> </a:t>
            </a:r>
            <a:r>
              <a:rPr sz="3400" dirty="0">
                <a:solidFill>
                  <a:srgbClr val="FFFFFF"/>
                </a:solidFill>
                <a:latin typeface="Trebuchet MS"/>
                <a:cs typeface="Trebuchet MS"/>
              </a:rPr>
              <a:t>(Mutual</a:t>
            </a:r>
            <a:r>
              <a:rPr sz="3400" spc="-85" dirty="0">
                <a:solidFill>
                  <a:srgbClr val="FFFFFF"/>
                </a:solidFill>
                <a:latin typeface="Trebuchet MS"/>
                <a:cs typeface="Trebuchet MS"/>
              </a:rPr>
              <a:t> </a:t>
            </a:r>
            <a:r>
              <a:rPr sz="3400" spc="-10" dirty="0">
                <a:solidFill>
                  <a:srgbClr val="FFFFFF"/>
                </a:solidFill>
                <a:latin typeface="Trebuchet MS"/>
                <a:cs typeface="Trebuchet MS"/>
              </a:rPr>
              <a:t>Funds)</a:t>
            </a:r>
            <a:endParaRPr sz="3400">
              <a:latin typeface="Trebuchet MS"/>
              <a:cs typeface="Trebuchet MS"/>
            </a:endParaRPr>
          </a:p>
          <a:p>
            <a:pPr marL="12700" marR="2327275">
              <a:lnSpc>
                <a:spcPts val="4000"/>
              </a:lnSpc>
              <a:spcBef>
                <a:spcPts val="140"/>
              </a:spcBef>
            </a:pPr>
            <a:r>
              <a:rPr sz="3400" spc="-105" dirty="0">
                <a:solidFill>
                  <a:srgbClr val="FFFFFF"/>
                </a:solidFill>
                <a:latin typeface="Trebuchet MS"/>
                <a:cs typeface="Trebuchet MS"/>
              </a:rPr>
              <a:t>Total</a:t>
            </a:r>
            <a:r>
              <a:rPr sz="3400" spc="-190" dirty="0">
                <a:solidFill>
                  <a:srgbClr val="FFFFFF"/>
                </a:solidFill>
                <a:latin typeface="Trebuchet MS"/>
                <a:cs typeface="Trebuchet MS"/>
              </a:rPr>
              <a:t> </a:t>
            </a:r>
            <a:r>
              <a:rPr sz="3400" dirty="0">
                <a:solidFill>
                  <a:srgbClr val="FFFFFF"/>
                </a:solidFill>
                <a:latin typeface="Trebuchet MS"/>
                <a:cs typeface="Trebuchet MS"/>
              </a:rPr>
              <a:t>AUM</a:t>
            </a:r>
            <a:r>
              <a:rPr sz="3400" spc="-90" dirty="0">
                <a:solidFill>
                  <a:srgbClr val="FFFFFF"/>
                </a:solidFill>
                <a:latin typeface="Trebuchet MS"/>
                <a:cs typeface="Trebuchet MS"/>
              </a:rPr>
              <a:t> </a:t>
            </a:r>
            <a:r>
              <a:rPr sz="3400" dirty="0">
                <a:solidFill>
                  <a:srgbClr val="FFFFFF"/>
                </a:solidFill>
                <a:latin typeface="Trebuchet MS"/>
                <a:cs typeface="Trebuchet MS"/>
              </a:rPr>
              <a:t>managed</a:t>
            </a:r>
            <a:r>
              <a:rPr sz="3400" spc="-45" dirty="0">
                <a:solidFill>
                  <a:srgbClr val="FFFFFF"/>
                </a:solidFill>
                <a:latin typeface="Trebuchet MS"/>
                <a:cs typeface="Trebuchet MS"/>
              </a:rPr>
              <a:t> </a:t>
            </a:r>
            <a:r>
              <a:rPr sz="3400" spc="-10" dirty="0">
                <a:solidFill>
                  <a:srgbClr val="FFFFFF"/>
                </a:solidFill>
                <a:latin typeface="Trebuchet MS"/>
                <a:cs typeface="Trebuchet MS"/>
              </a:rPr>
              <a:t>across</a:t>
            </a:r>
            <a:r>
              <a:rPr sz="3400" spc="-229" dirty="0">
                <a:solidFill>
                  <a:srgbClr val="FFFFFF"/>
                </a:solidFill>
                <a:latin typeface="Trebuchet MS"/>
                <a:cs typeface="Trebuchet MS"/>
              </a:rPr>
              <a:t> </a:t>
            </a:r>
            <a:r>
              <a:rPr sz="3400" spc="10" dirty="0">
                <a:solidFill>
                  <a:srgbClr val="FFFFFF"/>
                </a:solidFill>
                <a:latin typeface="Trebuchet MS"/>
                <a:cs typeface="Trebuchet MS"/>
              </a:rPr>
              <a:t>A</a:t>
            </a:r>
            <a:r>
              <a:rPr sz="3400" spc="5" dirty="0">
                <a:solidFill>
                  <a:srgbClr val="FFFFFF"/>
                </a:solidFill>
                <a:latin typeface="Trebuchet MS"/>
                <a:cs typeface="Trebuchet MS"/>
              </a:rPr>
              <a:t>I</a:t>
            </a:r>
            <a:r>
              <a:rPr sz="3400" spc="-610" dirty="0">
                <a:solidFill>
                  <a:srgbClr val="FFFFFF"/>
                </a:solidFill>
                <a:latin typeface="Trebuchet MS"/>
                <a:cs typeface="Trebuchet MS"/>
              </a:rPr>
              <a:t>F</a:t>
            </a:r>
            <a:r>
              <a:rPr sz="3400" spc="15" dirty="0">
                <a:solidFill>
                  <a:srgbClr val="FFFFFF"/>
                </a:solidFill>
                <a:latin typeface="Trebuchet MS"/>
                <a:cs typeface="Trebuchet MS"/>
              </a:rPr>
              <a:t>,</a:t>
            </a:r>
            <a:r>
              <a:rPr sz="3400" spc="-45" dirty="0">
                <a:solidFill>
                  <a:srgbClr val="FFFFFF"/>
                </a:solidFill>
                <a:latin typeface="Trebuchet MS"/>
                <a:cs typeface="Trebuchet MS"/>
              </a:rPr>
              <a:t> </a:t>
            </a:r>
            <a:r>
              <a:rPr sz="3400" dirty="0">
                <a:solidFill>
                  <a:srgbClr val="FFFFFF"/>
                </a:solidFill>
                <a:latin typeface="Trebuchet MS"/>
                <a:cs typeface="Trebuchet MS"/>
              </a:rPr>
              <a:t>PMS,</a:t>
            </a:r>
            <a:r>
              <a:rPr sz="3400" spc="-50" dirty="0">
                <a:solidFill>
                  <a:srgbClr val="FFFFFF"/>
                </a:solidFill>
                <a:latin typeface="Trebuchet MS"/>
                <a:cs typeface="Trebuchet MS"/>
              </a:rPr>
              <a:t> </a:t>
            </a:r>
            <a:r>
              <a:rPr sz="3400" dirty="0">
                <a:solidFill>
                  <a:srgbClr val="FFFFFF"/>
                </a:solidFill>
                <a:latin typeface="Trebuchet MS"/>
                <a:cs typeface="Trebuchet MS"/>
              </a:rPr>
              <a:t>MF</a:t>
            </a:r>
            <a:r>
              <a:rPr sz="3400" spc="-45" dirty="0">
                <a:solidFill>
                  <a:srgbClr val="FFFFFF"/>
                </a:solidFill>
                <a:latin typeface="Trebuchet MS"/>
                <a:cs typeface="Trebuchet MS"/>
              </a:rPr>
              <a:t> </a:t>
            </a:r>
            <a:r>
              <a:rPr sz="3400" dirty="0">
                <a:solidFill>
                  <a:srgbClr val="FFFFFF"/>
                </a:solidFill>
                <a:latin typeface="Trebuchet MS"/>
                <a:cs typeface="Trebuchet MS"/>
              </a:rPr>
              <a:t>:</a:t>
            </a:r>
            <a:r>
              <a:rPr sz="3400" spc="-50" dirty="0">
                <a:solidFill>
                  <a:srgbClr val="FFFFFF"/>
                </a:solidFill>
                <a:latin typeface="Trebuchet MS"/>
                <a:cs typeface="Trebuchet MS"/>
              </a:rPr>
              <a:t> </a:t>
            </a:r>
            <a:r>
              <a:rPr sz="3400" dirty="0">
                <a:solidFill>
                  <a:srgbClr val="FFFFFF"/>
                </a:solidFill>
                <a:latin typeface="Trebuchet MS"/>
                <a:cs typeface="Trebuchet MS"/>
              </a:rPr>
              <a:t>Rs.</a:t>
            </a:r>
            <a:r>
              <a:rPr sz="3400" spc="-45" dirty="0">
                <a:solidFill>
                  <a:srgbClr val="FFFFFF"/>
                </a:solidFill>
                <a:latin typeface="Trebuchet MS"/>
                <a:cs typeface="Trebuchet MS"/>
              </a:rPr>
              <a:t> </a:t>
            </a:r>
            <a:r>
              <a:rPr sz="3400" dirty="0">
                <a:solidFill>
                  <a:srgbClr val="FFFFFF"/>
                </a:solidFill>
                <a:latin typeface="Trebuchet MS"/>
                <a:cs typeface="Trebuchet MS"/>
              </a:rPr>
              <a:t>435</a:t>
            </a:r>
            <a:r>
              <a:rPr sz="3400" spc="-45" dirty="0">
                <a:solidFill>
                  <a:srgbClr val="FFFFFF"/>
                </a:solidFill>
                <a:latin typeface="Trebuchet MS"/>
                <a:cs typeface="Trebuchet MS"/>
              </a:rPr>
              <a:t> </a:t>
            </a:r>
            <a:r>
              <a:rPr sz="3400" spc="-25" dirty="0">
                <a:solidFill>
                  <a:srgbClr val="FFFFFF"/>
                </a:solidFill>
                <a:latin typeface="Trebuchet MS"/>
                <a:cs typeface="Trebuchet MS"/>
              </a:rPr>
              <a:t>CR </a:t>
            </a:r>
            <a:r>
              <a:rPr sz="3400" dirty="0">
                <a:solidFill>
                  <a:srgbClr val="FFFFFF"/>
                </a:solidFill>
                <a:latin typeface="Trebuchet MS"/>
                <a:cs typeface="Trebuchet MS"/>
              </a:rPr>
              <a:t>Growing</a:t>
            </a:r>
            <a:r>
              <a:rPr sz="3400" spc="-125" dirty="0">
                <a:solidFill>
                  <a:srgbClr val="FFFFFF"/>
                </a:solidFill>
                <a:latin typeface="Trebuchet MS"/>
                <a:cs typeface="Trebuchet MS"/>
              </a:rPr>
              <a:t> </a:t>
            </a:r>
            <a:r>
              <a:rPr sz="3400" dirty="0">
                <a:solidFill>
                  <a:srgbClr val="FFFFFF"/>
                </a:solidFill>
                <a:latin typeface="Trebuchet MS"/>
                <a:cs typeface="Trebuchet MS"/>
              </a:rPr>
              <a:t>Steadily</a:t>
            </a:r>
            <a:r>
              <a:rPr sz="3400" spc="-120" dirty="0">
                <a:solidFill>
                  <a:srgbClr val="FFFFFF"/>
                </a:solidFill>
                <a:latin typeface="Trebuchet MS"/>
                <a:cs typeface="Trebuchet MS"/>
              </a:rPr>
              <a:t> </a:t>
            </a:r>
            <a:r>
              <a:rPr sz="3400" dirty="0">
                <a:solidFill>
                  <a:srgbClr val="FFFFFF"/>
                </a:solidFill>
                <a:latin typeface="Trebuchet MS"/>
                <a:cs typeface="Trebuchet MS"/>
              </a:rPr>
              <a:t>with</a:t>
            </a:r>
            <a:r>
              <a:rPr sz="3400" spc="-120" dirty="0">
                <a:solidFill>
                  <a:srgbClr val="FFFFFF"/>
                </a:solidFill>
                <a:latin typeface="Trebuchet MS"/>
                <a:cs typeface="Trebuchet MS"/>
              </a:rPr>
              <a:t> </a:t>
            </a:r>
            <a:r>
              <a:rPr sz="3400" spc="-10" dirty="0">
                <a:solidFill>
                  <a:srgbClr val="FFFFFF"/>
                </a:solidFill>
                <a:latin typeface="Trebuchet MS"/>
                <a:cs typeface="Trebuchet MS"/>
              </a:rPr>
              <a:t>client’s</a:t>
            </a:r>
            <a:r>
              <a:rPr sz="3400" spc="-120" dirty="0">
                <a:solidFill>
                  <a:srgbClr val="FFFFFF"/>
                </a:solidFill>
                <a:latin typeface="Trebuchet MS"/>
                <a:cs typeface="Trebuchet MS"/>
              </a:rPr>
              <a:t> </a:t>
            </a:r>
            <a:r>
              <a:rPr sz="3400" spc="-10" dirty="0">
                <a:solidFill>
                  <a:srgbClr val="FFFFFF"/>
                </a:solidFill>
                <a:latin typeface="Trebuchet MS"/>
                <a:cs typeface="Trebuchet MS"/>
              </a:rPr>
              <a:t>confidence.</a:t>
            </a:r>
            <a:endParaRPr sz="3400">
              <a:latin typeface="Trebuchet MS"/>
              <a:cs typeface="Trebuchet MS"/>
            </a:endParaRPr>
          </a:p>
        </p:txBody>
      </p:sp>
      <p:sp>
        <p:nvSpPr>
          <p:cNvPr id="3" name="object 3" descr="$PPTXTitle"/>
          <p:cNvSpPr txBox="1">
            <a:spLocks noGrp="1"/>
          </p:cNvSpPr>
          <p:nvPr>
            <p:ph type="title"/>
          </p:nvPr>
        </p:nvSpPr>
        <p:spPr>
          <a:xfrm>
            <a:off x="1651193" y="1832782"/>
            <a:ext cx="3851275" cy="741680"/>
          </a:xfrm>
          <a:prstGeom prst="rect">
            <a:avLst/>
          </a:prstGeom>
        </p:spPr>
        <p:txBody>
          <a:bodyPr vert="horz" wrap="square" lIns="0" tIns="12700" rIns="0" bIns="0" rtlCol="0">
            <a:spAutoFit/>
          </a:bodyPr>
          <a:lstStyle/>
          <a:p>
            <a:pPr marL="12700">
              <a:lnSpc>
                <a:spcPct val="100000"/>
              </a:lnSpc>
              <a:spcBef>
                <a:spcPts val="100"/>
              </a:spcBef>
            </a:pPr>
            <a:r>
              <a:rPr sz="4700" spc="-10" dirty="0"/>
              <a:t>PUNJIBAAZAR</a:t>
            </a:r>
            <a:endParaRPr sz="4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FEEBD-A726-A59A-7D06-847A2BB7356E}"/>
              </a:ext>
            </a:extLst>
          </p:cNvPr>
          <p:cNvSpPr>
            <a:spLocks noGrp="1"/>
          </p:cNvSpPr>
          <p:nvPr>
            <p:ph type="title"/>
          </p:nvPr>
        </p:nvSpPr>
        <p:spPr>
          <a:xfrm>
            <a:off x="1439881" y="2019297"/>
            <a:ext cx="15408236" cy="677108"/>
          </a:xfrm>
        </p:spPr>
        <p:txBody>
          <a:bodyPr/>
          <a:lstStyle/>
          <a:p>
            <a:r>
              <a:rPr lang="en-IN" dirty="0">
                <a:solidFill>
                  <a:srgbClr val="E9BA3C"/>
                </a:solidFill>
              </a:rPr>
              <a:t>Disclaimer</a:t>
            </a:r>
            <a:r>
              <a:rPr lang="en-IN" spc="-114" dirty="0">
                <a:solidFill>
                  <a:srgbClr val="E9BA3C"/>
                </a:solidFill>
              </a:rPr>
              <a:t> </a:t>
            </a:r>
            <a:r>
              <a:rPr lang="en-IN" dirty="0">
                <a:solidFill>
                  <a:srgbClr val="E9BA3C"/>
                </a:solidFill>
              </a:rPr>
              <a:t>-</a:t>
            </a:r>
            <a:r>
              <a:rPr lang="en-IN" spc="-114" dirty="0">
                <a:solidFill>
                  <a:srgbClr val="E9BA3C"/>
                </a:solidFill>
              </a:rPr>
              <a:t> </a:t>
            </a:r>
            <a:r>
              <a:rPr lang="en-IN" spc="-10" dirty="0" err="1">
                <a:solidFill>
                  <a:srgbClr val="E9BA3C"/>
                </a:solidFill>
              </a:rPr>
              <a:t>Punjibaazar</a:t>
            </a:r>
            <a:endParaRPr lang="en-IN" dirty="0"/>
          </a:p>
        </p:txBody>
      </p:sp>
      <p:sp>
        <p:nvSpPr>
          <p:cNvPr id="3" name="Text Placeholder 2">
            <a:extLst>
              <a:ext uri="{FF2B5EF4-FFF2-40B4-BE49-F238E27FC236}">
                <a16:creationId xmlns:a16="http://schemas.microsoft.com/office/drawing/2014/main" id="{5135791E-7CC6-C276-518E-EEB1764B04C5}"/>
              </a:ext>
            </a:extLst>
          </p:cNvPr>
          <p:cNvSpPr>
            <a:spLocks noGrp="1"/>
          </p:cNvSpPr>
          <p:nvPr>
            <p:ph type="body" idx="1"/>
          </p:nvPr>
        </p:nvSpPr>
        <p:spPr>
          <a:xfrm>
            <a:off x="1409881" y="2877390"/>
            <a:ext cx="16039919" cy="6076022"/>
          </a:xfrm>
        </p:spPr>
        <p:txBody>
          <a:bodyPr/>
          <a:lstStyle/>
          <a:p>
            <a:pPr marL="12700" marR="451484">
              <a:lnSpc>
                <a:spcPts val="2600"/>
              </a:lnSpc>
              <a:spcBef>
                <a:spcPts val="295"/>
              </a:spcBef>
            </a:pPr>
            <a:r>
              <a:rPr lang="en-IN" sz="2800" dirty="0" err="1">
                <a:solidFill>
                  <a:srgbClr val="FFFFFF"/>
                </a:solidFill>
              </a:rPr>
              <a:t>Punjibaazar</a:t>
            </a:r>
            <a:r>
              <a:rPr lang="en-IN" sz="2800" spc="45" dirty="0">
                <a:solidFill>
                  <a:srgbClr val="FFFFFF"/>
                </a:solidFill>
              </a:rPr>
              <a:t> </a:t>
            </a:r>
            <a:r>
              <a:rPr lang="en-IN" sz="2800" dirty="0">
                <a:solidFill>
                  <a:srgbClr val="FFFFFF"/>
                </a:solidFill>
              </a:rPr>
              <a:t>is</a:t>
            </a:r>
            <a:r>
              <a:rPr lang="en-IN" sz="2800" spc="55" dirty="0">
                <a:solidFill>
                  <a:srgbClr val="FFFFFF"/>
                </a:solidFill>
              </a:rPr>
              <a:t> </a:t>
            </a:r>
            <a:r>
              <a:rPr lang="en-IN" sz="2800" dirty="0">
                <a:solidFill>
                  <a:srgbClr val="FFFFFF"/>
                </a:solidFill>
              </a:rPr>
              <a:t>a</a:t>
            </a:r>
            <a:r>
              <a:rPr lang="en-IN" sz="2800" spc="50" dirty="0">
                <a:solidFill>
                  <a:srgbClr val="FFFFFF"/>
                </a:solidFill>
              </a:rPr>
              <a:t> </a:t>
            </a:r>
            <a:r>
              <a:rPr lang="en-IN" sz="2800" dirty="0">
                <a:solidFill>
                  <a:srgbClr val="FFFFFF"/>
                </a:solidFill>
              </a:rPr>
              <a:t>registered</a:t>
            </a:r>
            <a:r>
              <a:rPr lang="en-IN" sz="2800" spc="55" dirty="0">
                <a:solidFill>
                  <a:srgbClr val="FFFFFF"/>
                </a:solidFill>
              </a:rPr>
              <a:t> </a:t>
            </a:r>
            <a:r>
              <a:rPr lang="en-IN" sz="2800" dirty="0">
                <a:solidFill>
                  <a:srgbClr val="FFFFFF"/>
                </a:solidFill>
              </a:rPr>
              <a:t>distributor/advisor</a:t>
            </a:r>
            <a:r>
              <a:rPr lang="en-IN" sz="2800" spc="55" dirty="0">
                <a:solidFill>
                  <a:srgbClr val="FFFFFF"/>
                </a:solidFill>
              </a:rPr>
              <a:t> </a:t>
            </a:r>
            <a:r>
              <a:rPr lang="en-IN" sz="2800" dirty="0">
                <a:solidFill>
                  <a:srgbClr val="FFFFFF"/>
                </a:solidFill>
              </a:rPr>
              <a:t>of</a:t>
            </a:r>
            <a:r>
              <a:rPr lang="en-IN" sz="2800" spc="55" dirty="0">
                <a:solidFill>
                  <a:srgbClr val="FFFFFF"/>
                </a:solidFill>
              </a:rPr>
              <a:t> </a:t>
            </a:r>
            <a:r>
              <a:rPr lang="en-IN" sz="2800" dirty="0">
                <a:solidFill>
                  <a:srgbClr val="FFFFFF"/>
                </a:solidFill>
              </a:rPr>
              <a:t>financial</a:t>
            </a:r>
            <a:r>
              <a:rPr lang="en-IN" sz="2800" spc="50" dirty="0">
                <a:solidFill>
                  <a:srgbClr val="FFFFFF"/>
                </a:solidFill>
              </a:rPr>
              <a:t> </a:t>
            </a:r>
            <a:r>
              <a:rPr lang="en-IN" sz="2800" dirty="0">
                <a:solidFill>
                  <a:srgbClr val="FFFFFF"/>
                </a:solidFill>
              </a:rPr>
              <a:t>products</a:t>
            </a:r>
          </a:p>
          <a:p>
            <a:pPr marL="12700" marR="451484">
              <a:lnSpc>
                <a:spcPts val="2600"/>
              </a:lnSpc>
              <a:spcBef>
                <a:spcPts val="295"/>
              </a:spcBef>
            </a:pPr>
            <a:endParaRPr lang="en-IN" sz="2800" dirty="0"/>
          </a:p>
          <a:p>
            <a:pPr marL="12700" marR="5080">
              <a:lnSpc>
                <a:spcPts val="2600"/>
              </a:lnSpc>
            </a:pPr>
            <a:r>
              <a:rPr lang="en-IN" sz="2800" dirty="0">
                <a:solidFill>
                  <a:srgbClr val="FFFFFF"/>
                </a:solidFill>
              </a:rPr>
              <a:t>All</a:t>
            </a:r>
            <a:r>
              <a:rPr lang="en-IN" sz="2800" spc="65" dirty="0">
                <a:solidFill>
                  <a:srgbClr val="FFFFFF"/>
                </a:solidFill>
              </a:rPr>
              <a:t> </a:t>
            </a:r>
            <a:r>
              <a:rPr lang="en-IN" sz="2800" dirty="0">
                <a:solidFill>
                  <a:srgbClr val="FFFFFF"/>
                </a:solidFill>
              </a:rPr>
              <a:t>investments</a:t>
            </a:r>
            <a:r>
              <a:rPr lang="en-IN" sz="2800" spc="65" dirty="0">
                <a:solidFill>
                  <a:srgbClr val="FFFFFF"/>
                </a:solidFill>
              </a:rPr>
              <a:t> </a:t>
            </a:r>
            <a:r>
              <a:rPr lang="en-IN" sz="2800" dirty="0">
                <a:solidFill>
                  <a:srgbClr val="FFFFFF"/>
                </a:solidFill>
              </a:rPr>
              <a:t>in</a:t>
            </a:r>
            <a:r>
              <a:rPr lang="en-IN" sz="2800" spc="65" dirty="0">
                <a:solidFill>
                  <a:srgbClr val="FFFFFF"/>
                </a:solidFill>
              </a:rPr>
              <a:t> </a:t>
            </a:r>
            <a:r>
              <a:rPr lang="en-IN" sz="2800" dirty="0">
                <a:solidFill>
                  <a:srgbClr val="FFFFFF"/>
                </a:solidFill>
              </a:rPr>
              <a:t>Mutual</a:t>
            </a:r>
            <a:r>
              <a:rPr lang="en-IN" sz="2800" spc="65" dirty="0">
                <a:solidFill>
                  <a:srgbClr val="FFFFFF"/>
                </a:solidFill>
              </a:rPr>
              <a:t> </a:t>
            </a:r>
            <a:r>
              <a:rPr lang="en-IN" sz="2800" dirty="0">
                <a:solidFill>
                  <a:srgbClr val="FFFFFF"/>
                </a:solidFill>
              </a:rPr>
              <a:t>Funds,</a:t>
            </a:r>
            <a:r>
              <a:rPr lang="en-IN" sz="2800" spc="-75" dirty="0">
                <a:solidFill>
                  <a:srgbClr val="FFFFFF"/>
                </a:solidFill>
              </a:rPr>
              <a:t> </a:t>
            </a:r>
            <a:r>
              <a:rPr lang="en-IN" sz="2800" dirty="0">
                <a:solidFill>
                  <a:srgbClr val="FFFFFF"/>
                </a:solidFill>
              </a:rPr>
              <a:t>Alternative</a:t>
            </a:r>
            <a:r>
              <a:rPr lang="en-IN" sz="2800" spc="70" dirty="0">
                <a:solidFill>
                  <a:srgbClr val="FFFFFF"/>
                </a:solidFill>
              </a:rPr>
              <a:t> </a:t>
            </a:r>
            <a:r>
              <a:rPr lang="en-IN" sz="2800" dirty="0">
                <a:solidFill>
                  <a:srgbClr val="FFFFFF"/>
                </a:solidFill>
              </a:rPr>
              <a:t>Investment</a:t>
            </a:r>
            <a:r>
              <a:rPr lang="en-IN" sz="2800" spc="60" dirty="0">
                <a:solidFill>
                  <a:srgbClr val="FFFFFF"/>
                </a:solidFill>
              </a:rPr>
              <a:t> </a:t>
            </a:r>
            <a:r>
              <a:rPr lang="en-IN" sz="2800" dirty="0">
                <a:solidFill>
                  <a:srgbClr val="FFFFFF"/>
                </a:solidFill>
              </a:rPr>
              <a:t>Funds(AIFs),</a:t>
            </a:r>
            <a:r>
              <a:rPr lang="en-IN" sz="2800" spc="65" dirty="0">
                <a:solidFill>
                  <a:srgbClr val="FFFFFF"/>
                </a:solidFill>
              </a:rPr>
              <a:t> </a:t>
            </a:r>
            <a:r>
              <a:rPr lang="en-IN" sz="2800" dirty="0">
                <a:solidFill>
                  <a:srgbClr val="FFFFFF"/>
                </a:solidFill>
              </a:rPr>
              <a:t>Portfolio</a:t>
            </a:r>
            <a:r>
              <a:rPr lang="en-IN" sz="2800" spc="65" dirty="0">
                <a:solidFill>
                  <a:srgbClr val="FFFFFF"/>
                </a:solidFill>
              </a:rPr>
              <a:t> </a:t>
            </a:r>
            <a:r>
              <a:rPr lang="en-IN" sz="2800" dirty="0">
                <a:solidFill>
                  <a:srgbClr val="FFFFFF"/>
                </a:solidFill>
              </a:rPr>
              <a:t>Management</a:t>
            </a:r>
            <a:r>
              <a:rPr lang="en-IN" sz="2800" spc="65" dirty="0">
                <a:solidFill>
                  <a:srgbClr val="FFFFFF"/>
                </a:solidFill>
              </a:rPr>
              <a:t> </a:t>
            </a:r>
            <a:r>
              <a:rPr lang="en-IN" sz="2800" dirty="0">
                <a:solidFill>
                  <a:srgbClr val="FFFFFF"/>
                </a:solidFill>
              </a:rPr>
              <a:t>Services</a:t>
            </a:r>
            <a:r>
              <a:rPr lang="en-IN" sz="2800" spc="65" dirty="0">
                <a:solidFill>
                  <a:srgbClr val="FFFFFF"/>
                </a:solidFill>
              </a:rPr>
              <a:t> </a:t>
            </a:r>
            <a:r>
              <a:rPr lang="en-IN" sz="2800" dirty="0">
                <a:solidFill>
                  <a:srgbClr val="FFFFFF"/>
                </a:solidFill>
              </a:rPr>
              <a:t>(PMS),</a:t>
            </a:r>
            <a:r>
              <a:rPr lang="en-IN" sz="2800" spc="65" dirty="0">
                <a:solidFill>
                  <a:srgbClr val="FFFFFF"/>
                </a:solidFill>
              </a:rPr>
              <a:t> </a:t>
            </a:r>
            <a:r>
              <a:rPr lang="en-IN" sz="2800" dirty="0">
                <a:solidFill>
                  <a:srgbClr val="FFFFFF"/>
                </a:solidFill>
              </a:rPr>
              <a:t>and</a:t>
            </a:r>
            <a:r>
              <a:rPr lang="en-IN" sz="2800" spc="65" dirty="0">
                <a:solidFill>
                  <a:srgbClr val="FFFFFF"/>
                </a:solidFill>
              </a:rPr>
              <a:t> </a:t>
            </a:r>
            <a:r>
              <a:rPr lang="en-IN" sz="2800" spc="-20" dirty="0">
                <a:solidFill>
                  <a:srgbClr val="FFFFFF"/>
                </a:solidFill>
              </a:rPr>
              <a:t>other </a:t>
            </a:r>
            <a:r>
              <a:rPr lang="en-IN" sz="2800" dirty="0">
                <a:solidFill>
                  <a:srgbClr val="FFFFFF"/>
                </a:solidFill>
              </a:rPr>
              <a:t>financial</a:t>
            </a:r>
            <a:r>
              <a:rPr lang="en-IN" sz="2800" spc="50" dirty="0">
                <a:solidFill>
                  <a:srgbClr val="FFFFFF"/>
                </a:solidFill>
              </a:rPr>
              <a:t> </a:t>
            </a:r>
            <a:r>
              <a:rPr lang="en-IN" sz="2800" dirty="0">
                <a:solidFill>
                  <a:srgbClr val="FFFFFF"/>
                </a:solidFill>
              </a:rPr>
              <a:t>instruments</a:t>
            </a:r>
            <a:r>
              <a:rPr lang="en-IN" sz="2800" spc="55" dirty="0">
                <a:solidFill>
                  <a:srgbClr val="FFFFFF"/>
                </a:solidFill>
              </a:rPr>
              <a:t> </a:t>
            </a:r>
            <a:r>
              <a:rPr lang="en-IN" sz="2800" dirty="0">
                <a:solidFill>
                  <a:srgbClr val="FFFFFF"/>
                </a:solidFill>
              </a:rPr>
              <a:t>are</a:t>
            </a:r>
            <a:r>
              <a:rPr lang="en-IN" sz="2800" spc="50" dirty="0">
                <a:solidFill>
                  <a:srgbClr val="FFFFFF"/>
                </a:solidFill>
              </a:rPr>
              <a:t> </a:t>
            </a:r>
            <a:r>
              <a:rPr lang="en-IN" sz="2800" dirty="0">
                <a:solidFill>
                  <a:srgbClr val="FFFFFF"/>
                </a:solidFill>
              </a:rPr>
              <a:t>subject</a:t>
            </a:r>
            <a:r>
              <a:rPr lang="en-IN" sz="2800" spc="50" dirty="0">
                <a:solidFill>
                  <a:srgbClr val="FFFFFF"/>
                </a:solidFill>
              </a:rPr>
              <a:t> </a:t>
            </a:r>
            <a:r>
              <a:rPr lang="en-IN" sz="2800" dirty="0">
                <a:solidFill>
                  <a:srgbClr val="FFFFFF"/>
                </a:solidFill>
              </a:rPr>
              <a:t>to</a:t>
            </a:r>
            <a:r>
              <a:rPr lang="en-IN" sz="2800" spc="50" dirty="0">
                <a:solidFill>
                  <a:srgbClr val="FFFFFF"/>
                </a:solidFill>
              </a:rPr>
              <a:t> </a:t>
            </a:r>
            <a:r>
              <a:rPr lang="en-IN" sz="2800" dirty="0">
                <a:solidFill>
                  <a:srgbClr val="FFFFFF"/>
                </a:solidFill>
              </a:rPr>
              <a:t>market</a:t>
            </a:r>
            <a:r>
              <a:rPr lang="en-IN" sz="2800" spc="55" dirty="0">
                <a:solidFill>
                  <a:srgbClr val="FFFFFF"/>
                </a:solidFill>
              </a:rPr>
              <a:t> </a:t>
            </a:r>
            <a:r>
              <a:rPr lang="en-IN" sz="2800" dirty="0">
                <a:solidFill>
                  <a:srgbClr val="FFFFFF"/>
                </a:solidFill>
              </a:rPr>
              <a:t>risks</a:t>
            </a:r>
            <a:r>
              <a:rPr lang="en-IN" sz="2400" dirty="0">
                <a:solidFill>
                  <a:srgbClr val="FFFFFF"/>
                </a:solidFill>
              </a:rPr>
              <a:t>.</a:t>
            </a:r>
            <a:r>
              <a:rPr lang="en-IN" sz="2400" spc="55" dirty="0">
                <a:solidFill>
                  <a:srgbClr val="FFFFFF"/>
                </a:solidFill>
              </a:rPr>
              <a:t> </a:t>
            </a:r>
          </a:p>
          <a:p>
            <a:pPr marL="12700" marR="5080">
              <a:lnSpc>
                <a:spcPts val="2600"/>
              </a:lnSpc>
            </a:pPr>
            <a:endParaRPr lang="en-IN" sz="2400" spc="55" dirty="0">
              <a:solidFill>
                <a:srgbClr val="FFFFFF"/>
              </a:solidFill>
            </a:endParaRPr>
          </a:p>
          <a:p>
            <a:pPr marL="12700" marR="5080">
              <a:lnSpc>
                <a:spcPts val="2600"/>
              </a:lnSpc>
            </a:pPr>
            <a:endParaRPr lang="en-IN" sz="2400" spc="55" dirty="0">
              <a:solidFill>
                <a:srgbClr val="FFFFFF"/>
              </a:solidFill>
            </a:endParaRPr>
          </a:p>
          <a:p>
            <a:pPr marL="12700" marR="5080">
              <a:lnSpc>
                <a:spcPts val="2600"/>
              </a:lnSpc>
            </a:pPr>
            <a:endParaRPr lang="en-IN" sz="2400" spc="55" dirty="0">
              <a:solidFill>
                <a:srgbClr val="FFFFFF"/>
              </a:solidFill>
            </a:endParaRPr>
          </a:p>
          <a:p>
            <a:pPr marL="12700" marR="5080">
              <a:lnSpc>
                <a:spcPts val="2600"/>
              </a:lnSpc>
            </a:pPr>
            <a:endParaRPr lang="en-IN" sz="2400" spc="55" dirty="0">
              <a:solidFill>
                <a:srgbClr val="FFFFFF"/>
              </a:solidFill>
            </a:endParaRPr>
          </a:p>
          <a:p>
            <a:pPr marL="12700" marR="5080">
              <a:lnSpc>
                <a:spcPts val="2600"/>
              </a:lnSpc>
            </a:pPr>
            <a:endParaRPr lang="en-IN" sz="2400" spc="55" dirty="0">
              <a:solidFill>
                <a:srgbClr val="FFFFFF"/>
              </a:solidFill>
            </a:endParaRPr>
          </a:p>
          <a:p>
            <a:pPr marL="12700" marR="5080">
              <a:lnSpc>
                <a:spcPts val="2600"/>
              </a:lnSpc>
            </a:pPr>
            <a:r>
              <a:rPr lang="en-IN" sz="4400" dirty="0">
                <a:solidFill>
                  <a:srgbClr val="E9BA3C"/>
                </a:solidFill>
              </a:rPr>
              <a:t>Get</a:t>
            </a:r>
            <a:r>
              <a:rPr lang="en-IN" sz="4400" spc="25" dirty="0">
                <a:solidFill>
                  <a:srgbClr val="E9BA3C"/>
                </a:solidFill>
              </a:rPr>
              <a:t> </a:t>
            </a:r>
            <a:r>
              <a:rPr lang="en-IN" sz="4400" dirty="0">
                <a:solidFill>
                  <a:srgbClr val="E9BA3C"/>
                </a:solidFill>
              </a:rPr>
              <a:t>In</a:t>
            </a:r>
            <a:r>
              <a:rPr lang="en-IN" sz="4400" spc="-20" dirty="0">
                <a:solidFill>
                  <a:srgbClr val="E9BA3C"/>
                </a:solidFill>
              </a:rPr>
              <a:t> Touch</a:t>
            </a:r>
          </a:p>
          <a:p>
            <a:pPr marL="12700" marR="5080">
              <a:lnSpc>
                <a:spcPts val="2600"/>
              </a:lnSpc>
            </a:pPr>
            <a:endParaRPr lang="en-IN" sz="2400" spc="-20" dirty="0">
              <a:solidFill>
                <a:srgbClr val="FFFFFF"/>
              </a:solidFill>
            </a:endParaRPr>
          </a:p>
          <a:p>
            <a:pPr marL="12700" marR="5080">
              <a:lnSpc>
                <a:spcPts val="2600"/>
              </a:lnSpc>
            </a:pPr>
            <a:r>
              <a:rPr lang="en-IN" sz="2400" spc="-20" dirty="0">
                <a:solidFill>
                  <a:srgbClr val="FFFFFF"/>
                </a:solidFill>
              </a:rPr>
              <a:t> Email -</a:t>
            </a:r>
            <a:r>
              <a:rPr lang="en-IN" sz="2400" dirty="0"/>
              <a:t> </a:t>
            </a:r>
            <a:r>
              <a:rPr lang="en-IN" sz="2400" spc="-10" dirty="0">
                <a:solidFill>
                  <a:srgbClr val="FFFFFF"/>
                </a:solidFill>
                <a:hlinkClick r:id="rId2"/>
              </a:rPr>
              <a:t>sales@punjibaazar.com</a:t>
            </a:r>
            <a:r>
              <a:rPr lang="en-IN" sz="2400" spc="-10" dirty="0">
                <a:solidFill>
                  <a:srgbClr val="FFFFFF"/>
                </a:solidFill>
              </a:rPr>
              <a:t> or </a:t>
            </a:r>
            <a:r>
              <a:rPr lang="en-IN" sz="2400" spc="-10" dirty="0">
                <a:solidFill>
                  <a:srgbClr val="FFFFFF"/>
                </a:solidFill>
                <a:hlinkClick r:id="rId3"/>
              </a:rPr>
              <a:t>support@punjibaazar.com</a:t>
            </a:r>
            <a:endParaRPr lang="en-IN" sz="2400" spc="-10" dirty="0">
              <a:solidFill>
                <a:srgbClr val="FFFFFF"/>
              </a:solidFill>
            </a:endParaRPr>
          </a:p>
          <a:p>
            <a:pPr marL="12700" marR="5080">
              <a:lnSpc>
                <a:spcPts val="2600"/>
              </a:lnSpc>
            </a:pPr>
            <a:endParaRPr lang="en-IN" sz="2400" spc="-10" dirty="0">
              <a:solidFill>
                <a:srgbClr val="FFFFFF"/>
              </a:solidFill>
            </a:endParaRPr>
          </a:p>
          <a:p>
            <a:pPr marL="12700" marR="5080">
              <a:lnSpc>
                <a:spcPts val="2600"/>
              </a:lnSpc>
            </a:pPr>
            <a:r>
              <a:rPr lang="en-IN" sz="2400" spc="-10" dirty="0">
                <a:solidFill>
                  <a:srgbClr val="FFFFFF"/>
                </a:solidFill>
              </a:rPr>
              <a:t> </a:t>
            </a:r>
            <a:r>
              <a:rPr lang="en-IN" sz="2400" dirty="0">
                <a:solidFill>
                  <a:srgbClr val="FFFFFF"/>
                </a:solidFill>
              </a:rPr>
              <a:t>Mob NO +91</a:t>
            </a:r>
            <a:r>
              <a:rPr lang="en-IN" sz="2400" spc="30" dirty="0">
                <a:solidFill>
                  <a:srgbClr val="FFFFFF"/>
                </a:solidFill>
              </a:rPr>
              <a:t> </a:t>
            </a:r>
            <a:r>
              <a:rPr lang="en-IN" sz="2400" spc="-10" dirty="0">
                <a:solidFill>
                  <a:srgbClr val="FFFFFF"/>
                </a:solidFill>
              </a:rPr>
              <a:t>9056951844</a:t>
            </a:r>
          </a:p>
          <a:p>
            <a:pPr marL="12700" marR="5080">
              <a:lnSpc>
                <a:spcPts val="2600"/>
              </a:lnSpc>
            </a:pPr>
            <a:endParaRPr lang="en-IN" sz="2400" spc="-10" dirty="0"/>
          </a:p>
          <a:p>
            <a:pPr marL="12700" marR="5080">
              <a:lnSpc>
                <a:spcPts val="2600"/>
              </a:lnSpc>
            </a:pPr>
            <a:r>
              <a:rPr lang="en-IN" sz="2400" spc="-10" dirty="0">
                <a:solidFill>
                  <a:srgbClr val="FFFFFF"/>
                </a:solidFill>
              </a:rPr>
              <a:t> </a:t>
            </a:r>
            <a:r>
              <a:rPr lang="en-IN" sz="2400" dirty="0">
                <a:solidFill>
                  <a:srgbClr val="FFFFFF"/>
                </a:solidFill>
              </a:rPr>
              <a:t>Address – G1-179, </a:t>
            </a:r>
            <a:r>
              <a:rPr lang="en-IN" sz="2400" dirty="0" err="1">
                <a:solidFill>
                  <a:srgbClr val="FFFFFF"/>
                </a:solidFill>
              </a:rPr>
              <a:t>Tijara</a:t>
            </a:r>
            <a:r>
              <a:rPr lang="en-IN" sz="2400" dirty="0">
                <a:solidFill>
                  <a:srgbClr val="FFFFFF"/>
                </a:solidFill>
              </a:rPr>
              <a:t>, </a:t>
            </a:r>
            <a:r>
              <a:rPr lang="en-IN" sz="2400" dirty="0" err="1">
                <a:solidFill>
                  <a:srgbClr val="FFFFFF"/>
                </a:solidFill>
              </a:rPr>
              <a:t>Biwandi</a:t>
            </a:r>
            <a:r>
              <a:rPr lang="en-IN" sz="2400" dirty="0">
                <a:solidFill>
                  <a:srgbClr val="FFFFFF"/>
                </a:solidFill>
              </a:rPr>
              <a:t>, Alwar, Rajasthan – 301019</a:t>
            </a:r>
            <a:endParaRPr lang="en-IN" sz="2400" dirty="0"/>
          </a:p>
          <a:p>
            <a:pPr marL="12700" marR="5080">
              <a:lnSpc>
                <a:spcPts val="2600"/>
              </a:lnSpc>
            </a:pPr>
            <a:r>
              <a:rPr lang="en-IN" sz="2400" dirty="0">
                <a:solidFill>
                  <a:srgbClr val="FFFFFF"/>
                </a:solidFill>
              </a:rPr>
              <a:t> Serving</a:t>
            </a:r>
            <a:r>
              <a:rPr lang="en-IN" sz="2400" spc="55" dirty="0">
                <a:solidFill>
                  <a:srgbClr val="FFFFFF"/>
                </a:solidFill>
              </a:rPr>
              <a:t> </a:t>
            </a:r>
            <a:r>
              <a:rPr lang="en-IN" sz="2400" dirty="0">
                <a:solidFill>
                  <a:srgbClr val="FFFFFF"/>
                </a:solidFill>
              </a:rPr>
              <a:t>clients</a:t>
            </a:r>
            <a:r>
              <a:rPr lang="en-IN" sz="2400" spc="60" dirty="0">
                <a:solidFill>
                  <a:srgbClr val="FFFFFF"/>
                </a:solidFill>
              </a:rPr>
              <a:t> </a:t>
            </a:r>
            <a:r>
              <a:rPr lang="en-IN" sz="2400" dirty="0">
                <a:solidFill>
                  <a:srgbClr val="FFFFFF"/>
                </a:solidFill>
              </a:rPr>
              <a:t>across</a:t>
            </a:r>
            <a:r>
              <a:rPr lang="en-IN" sz="2400" spc="55" dirty="0">
                <a:solidFill>
                  <a:srgbClr val="FFFFFF"/>
                </a:solidFill>
              </a:rPr>
              <a:t> </a:t>
            </a:r>
            <a:r>
              <a:rPr lang="en-IN" sz="2400" dirty="0">
                <a:solidFill>
                  <a:srgbClr val="FFFFFF"/>
                </a:solidFill>
              </a:rPr>
              <a:t>India,</a:t>
            </a:r>
            <a:r>
              <a:rPr lang="en-IN" sz="2400" spc="55" dirty="0">
                <a:solidFill>
                  <a:srgbClr val="FFFFFF"/>
                </a:solidFill>
              </a:rPr>
              <a:t> </a:t>
            </a:r>
            <a:r>
              <a:rPr lang="en-IN" sz="2400" dirty="0">
                <a:solidFill>
                  <a:srgbClr val="FFFFFF"/>
                </a:solidFill>
              </a:rPr>
              <a:t>U.S.,</a:t>
            </a:r>
            <a:r>
              <a:rPr lang="en-IN" sz="2400" spc="55" dirty="0">
                <a:solidFill>
                  <a:srgbClr val="FFFFFF"/>
                </a:solidFill>
              </a:rPr>
              <a:t> </a:t>
            </a:r>
            <a:r>
              <a:rPr lang="en-IN" sz="2400" dirty="0">
                <a:solidFill>
                  <a:srgbClr val="FFFFFF"/>
                </a:solidFill>
              </a:rPr>
              <a:t>and</a:t>
            </a:r>
            <a:r>
              <a:rPr lang="en-IN" sz="2400" spc="60" dirty="0">
                <a:solidFill>
                  <a:srgbClr val="FFFFFF"/>
                </a:solidFill>
              </a:rPr>
              <a:t> </a:t>
            </a:r>
            <a:r>
              <a:rPr lang="en-IN" sz="2400" dirty="0">
                <a:solidFill>
                  <a:srgbClr val="FFFFFF"/>
                </a:solidFill>
              </a:rPr>
              <a:t>other</a:t>
            </a:r>
            <a:r>
              <a:rPr lang="en-IN" sz="2400" spc="55" dirty="0">
                <a:solidFill>
                  <a:srgbClr val="FFFFFF"/>
                </a:solidFill>
              </a:rPr>
              <a:t> </a:t>
            </a:r>
            <a:r>
              <a:rPr lang="en-IN" sz="2400" dirty="0">
                <a:solidFill>
                  <a:srgbClr val="FFFFFF"/>
                </a:solidFill>
              </a:rPr>
              <a:t>international</a:t>
            </a:r>
            <a:r>
              <a:rPr lang="en-IN" sz="2400" spc="55" dirty="0">
                <a:solidFill>
                  <a:srgbClr val="FFFFFF"/>
                </a:solidFill>
              </a:rPr>
              <a:t> </a:t>
            </a:r>
            <a:r>
              <a:rPr lang="en-IN" sz="2400" spc="-10" dirty="0">
                <a:solidFill>
                  <a:srgbClr val="FFFFFF"/>
                </a:solidFill>
              </a:rPr>
              <a:t>markets.</a:t>
            </a:r>
            <a:endParaRPr lang="en-IN" sz="2400" dirty="0"/>
          </a:p>
          <a:p>
            <a:endParaRPr lang="en-IN" sz="2400" dirty="0"/>
          </a:p>
        </p:txBody>
      </p:sp>
    </p:spTree>
    <p:extLst>
      <p:ext uri="{BB962C8B-B14F-4D97-AF65-F5344CB8AC3E}">
        <p14:creationId xmlns:p14="http://schemas.microsoft.com/office/powerpoint/2010/main" val="124378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302385" y="2301641"/>
            <a:ext cx="5071745" cy="726440"/>
          </a:xfrm>
          <a:prstGeom prst="rect">
            <a:avLst/>
          </a:prstGeom>
        </p:spPr>
        <p:txBody>
          <a:bodyPr vert="horz" wrap="square" lIns="0" tIns="12700" rIns="0" bIns="0" rtlCol="0">
            <a:spAutoFit/>
          </a:bodyPr>
          <a:lstStyle/>
          <a:p>
            <a:pPr marL="12700">
              <a:lnSpc>
                <a:spcPct val="100000"/>
              </a:lnSpc>
              <a:spcBef>
                <a:spcPts val="100"/>
              </a:spcBef>
            </a:pPr>
            <a:r>
              <a:rPr sz="4600" dirty="0">
                <a:solidFill>
                  <a:srgbClr val="E9BA3C"/>
                </a:solidFill>
              </a:rPr>
              <a:t>About</a:t>
            </a:r>
            <a:r>
              <a:rPr sz="4600" spc="-35" dirty="0">
                <a:solidFill>
                  <a:srgbClr val="E9BA3C"/>
                </a:solidFill>
              </a:rPr>
              <a:t> </a:t>
            </a:r>
            <a:r>
              <a:rPr sz="4600" spc="-10" dirty="0">
                <a:solidFill>
                  <a:srgbClr val="E9BA3C"/>
                </a:solidFill>
              </a:rPr>
              <a:t>Punjibaazar</a:t>
            </a:r>
            <a:endParaRPr sz="4600"/>
          </a:p>
        </p:txBody>
      </p:sp>
      <p:sp>
        <p:nvSpPr>
          <p:cNvPr id="3" name="object 3"/>
          <p:cNvSpPr txBox="1"/>
          <p:nvPr/>
        </p:nvSpPr>
        <p:spPr>
          <a:xfrm>
            <a:off x="1104025" y="3639094"/>
            <a:ext cx="16314419" cy="2575560"/>
          </a:xfrm>
          <a:prstGeom prst="rect">
            <a:avLst/>
          </a:prstGeom>
        </p:spPr>
        <p:txBody>
          <a:bodyPr vert="horz" wrap="square" lIns="0" tIns="12700" rIns="0" bIns="0" rtlCol="0">
            <a:spAutoFit/>
          </a:bodyPr>
          <a:lstStyle/>
          <a:p>
            <a:pPr marL="238760" indent="-231775">
              <a:lnSpc>
                <a:spcPct val="100000"/>
              </a:lnSpc>
              <a:spcBef>
                <a:spcPts val="100"/>
              </a:spcBef>
              <a:buSzPct val="97058"/>
              <a:buChar char="•"/>
              <a:tabLst>
                <a:tab pos="238760" algn="l"/>
              </a:tabLst>
            </a:pPr>
            <a:r>
              <a:rPr sz="3400" spc="-25" dirty="0">
                <a:solidFill>
                  <a:srgbClr val="FFFFFF"/>
                </a:solidFill>
                <a:latin typeface="Trebuchet MS"/>
                <a:cs typeface="Trebuchet MS"/>
              </a:rPr>
              <a:t>40+</a:t>
            </a:r>
            <a:r>
              <a:rPr sz="3400" spc="-585" dirty="0">
                <a:solidFill>
                  <a:srgbClr val="FFFFFF"/>
                </a:solidFill>
                <a:latin typeface="Trebuchet MS"/>
                <a:cs typeface="Trebuchet MS"/>
              </a:rPr>
              <a:t> </a:t>
            </a:r>
            <a:r>
              <a:rPr sz="3400" spc="225" dirty="0">
                <a:solidFill>
                  <a:srgbClr val="FFFFFF"/>
                </a:solidFill>
                <a:latin typeface="Trebuchet MS"/>
                <a:cs typeface="Trebuchet MS"/>
              </a:rPr>
              <a:t>years</a:t>
            </a:r>
            <a:r>
              <a:rPr sz="3400" spc="200" dirty="0">
                <a:solidFill>
                  <a:srgbClr val="FFFFFF"/>
                </a:solidFill>
                <a:latin typeface="Trebuchet MS"/>
                <a:cs typeface="Trebuchet MS"/>
              </a:rPr>
              <a:t> </a:t>
            </a:r>
            <a:r>
              <a:rPr sz="3400" dirty="0">
                <a:solidFill>
                  <a:srgbClr val="FFFFFF"/>
                </a:solidFill>
                <a:latin typeface="Trebuchet MS"/>
                <a:cs typeface="Trebuchet MS"/>
              </a:rPr>
              <a:t>of</a:t>
            </a:r>
            <a:r>
              <a:rPr sz="3400" spc="25" dirty="0">
                <a:solidFill>
                  <a:srgbClr val="FFFFFF"/>
                </a:solidFill>
                <a:latin typeface="Trebuchet MS"/>
                <a:cs typeface="Trebuchet MS"/>
              </a:rPr>
              <a:t> </a:t>
            </a:r>
            <a:r>
              <a:rPr sz="3400" spc="245" dirty="0">
                <a:solidFill>
                  <a:srgbClr val="FFFFFF"/>
                </a:solidFill>
                <a:latin typeface="Trebuchet MS"/>
                <a:cs typeface="Trebuchet MS"/>
              </a:rPr>
              <a:t>business</a:t>
            </a:r>
            <a:r>
              <a:rPr sz="3400" spc="210" dirty="0">
                <a:solidFill>
                  <a:srgbClr val="FFFFFF"/>
                </a:solidFill>
                <a:latin typeface="Trebuchet MS"/>
                <a:cs typeface="Trebuchet MS"/>
              </a:rPr>
              <a:t> </a:t>
            </a:r>
            <a:r>
              <a:rPr sz="3400" spc="180" dirty="0">
                <a:solidFill>
                  <a:srgbClr val="FFFFFF"/>
                </a:solidFill>
                <a:latin typeface="Trebuchet MS"/>
                <a:cs typeface="Trebuchet MS"/>
              </a:rPr>
              <a:t>leadership</a:t>
            </a:r>
            <a:r>
              <a:rPr sz="3400" spc="135" dirty="0">
                <a:solidFill>
                  <a:srgbClr val="FFFFFF"/>
                </a:solidFill>
                <a:latin typeface="Trebuchet MS"/>
                <a:cs typeface="Trebuchet MS"/>
              </a:rPr>
              <a:t> </a:t>
            </a:r>
            <a:r>
              <a:rPr sz="3400" spc="265" dirty="0">
                <a:solidFill>
                  <a:srgbClr val="FFFFFF"/>
                </a:solidFill>
                <a:latin typeface="Trebuchet MS"/>
                <a:cs typeface="Trebuchet MS"/>
              </a:rPr>
              <a:t>and</a:t>
            </a:r>
            <a:r>
              <a:rPr sz="3400" spc="350" dirty="0">
                <a:solidFill>
                  <a:srgbClr val="FFFFFF"/>
                </a:solidFill>
                <a:latin typeface="Trebuchet MS"/>
                <a:cs typeface="Trebuchet MS"/>
              </a:rPr>
              <a:t> </a:t>
            </a:r>
            <a:r>
              <a:rPr sz="3400" spc="105" dirty="0">
                <a:solidFill>
                  <a:srgbClr val="FFFFFF"/>
                </a:solidFill>
                <a:latin typeface="Trebuchet MS"/>
                <a:cs typeface="Trebuchet MS"/>
              </a:rPr>
              <a:t>ethical</a:t>
            </a:r>
            <a:r>
              <a:rPr sz="3400" spc="290" dirty="0">
                <a:solidFill>
                  <a:srgbClr val="FFFFFF"/>
                </a:solidFill>
                <a:latin typeface="Trebuchet MS"/>
                <a:cs typeface="Trebuchet MS"/>
              </a:rPr>
              <a:t> </a:t>
            </a:r>
            <a:r>
              <a:rPr sz="3400" dirty="0">
                <a:solidFill>
                  <a:srgbClr val="FFFFFF"/>
                </a:solidFill>
                <a:latin typeface="Trebuchet MS"/>
                <a:cs typeface="Trebuchet MS"/>
              </a:rPr>
              <a:t>wealth</a:t>
            </a:r>
            <a:r>
              <a:rPr sz="3400" spc="-85" dirty="0">
                <a:solidFill>
                  <a:srgbClr val="FFFFFF"/>
                </a:solidFill>
                <a:latin typeface="Trebuchet MS"/>
                <a:cs typeface="Trebuchet MS"/>
              </a:rPr>
              <a:t> </a:t>
            </a:r>
            <a:r>
              <a:rPr sz="3400" spc="204" dirty="0">
                <a:solidFill>
                  <a:srgbClr val="FFFFFF"/>
                </a:solidFill>
                <a:latin typeface="Trebuchet MS"/>
                <a:cs typeface="Trebuchet MS"/>
              </a:rPr>
              <a:t>stewardship.</a:t>
            </a:r>
            <a:endParaRPr sz="3400">
              <a:latin typeface="Trebuchet MS"/>
              <a:cs typeface="Trebuchet MS"/>
            </a:endParaRPr>
          </a:p>
          <a:p>
            <a:pPr marL="238760" indent="-231775">
              <a:lnSpc>
                <a:spcPct val="100000"/>
              </a:lnSpc>
              <a:spcBef>
                <a:spcPts val="3919"/>
              </a:spcBef>
              <a:buSzPct val="97058"/>
              <a:buChar char="•"/>
              <a:tabLst>
                <a:tab pos="238760" algn="l"/>
              </a:tabLst>
            </a:pPr>
            <a:r>
              <a:rPr sz="3400" dirty="0">
                <a:solidFill>
                  <a:srgbClr val="FFFFFF"/>
                </a:solidFill>
                <a:latin typeface="Trebuchet MS"/>
                <a:cs typeface="Trebuchet MS"/>
              </a:rPr>
              <a:t>Serving</a:t>
            </a:r>
            <a:r>
              <a:rPr sz="3400" spc="-70" dirty="0">
                <a:solidFill>
                  <a:srgbClr val="FFFFFF"/>
                </a:solidFill>
                <a:latin typeface="Trebuchet MS"/>
                <a:cs typeface="Trebuchet MS"/>
              </a:rPr>
              <a:t> </a:t>
            </a:r>
            <a:r>
              <a:rPr sz="3400" b="1" spc="85" dirty="0">
                <a:solidFill>
                  <a:srgbClr val="FFFFFF"/>
                </a:solidFill>
                <a:latin typeface="Trebuchet MS"/>
                <a:cs typeface="Trebuchet MS"/>
              </a:rPr>
              <a:t>HNIs,</a:t>
            </a:r>
            <a:r>
              <a:rPr sz="3400" b="1" spc="-135" dirty="0">
                <a:solidFill>
                  <a:srgbClr val="FFFFFF"/>
                </a:solidFill>
                <a:latin typeface="Trebuchet MS"/>
                <a:cs typeface="Trebuchet MS"/>
              </a:rPr>
              <a:t> </a:t>
            </a:r>
            <a:r>
              <a:rPr sz="3400" b="1" spc="80" dirty="0">
                <a:solidFill>
                  <a:srgbClr val="FFFFFF"/>
                </a:solidFill>
                <a:latin typeface="Trebuchet MS"/>
                <a:cs typeface="Trebuchet MS"/>
              </a:rPr>
              <a:t>NRIs,</a:t>
            </a:r>
            <a:r>
              <a:rPr sz="3400" b="1" spc="-155" dirty="0">
                <a:solidFill>
                  <a:srgbClr val="FFFFFF"/>
                </a:solidFill>
                <a:latin typeface="Trebuchet MS"/>
                <a:cs typeface="Trebuchet MS"/>
              </a:rPr>
              <a:t> </a:t>
            </a:r>
            <a:r>
              <a:rPr sz="3400" b="1" spc="-45" dirty="0">
                <a:solidFill>
                  <a:srgbClr val="FFFFFF"/>
                </a:solidFill>
                <a:latin typeface="Trebuchet MS"/>
                <a:cs typeface="Trebuchet MS"/>
              </a:rPr>
              <a:t>Family</a:t>
            </a:r>
            <a:r>
              <a:rPr sz="3400" b="1" spc="-275" dirty="0">
                <a:solidFill>
                  <a:srgbClr val="FFFFFF"/>
                </a:solidFill>
                <a:latin typeface="Trebuchet MS"/>
                <a:cs typeface="Trebuchet MS"/>
              </a:rPr>
              <a:t> </a:t>
            </a:r>
            <a:r>
              <a:rPr sz="3400" b="1" spc="80" dirty="0">
                <a:solidFill>
                  <a:srgbClr val="FFFFFF"/>
                </a:solidFill>
                <a:latin typeface="Trebuchet MS"/>
                <a:cs typeface="Trebuchet MS"/>
              </a:rPr>
              <a:t>Offices,</a:t>
            </a:r>
            <a:r>
              <a:rPr sz="3400" b="1" spc="-165" dirty="0">
                <a:solidFill>
                  <a:srgbClr val="FFFFFF"/>
                </a:solidFill>
                <a:latin typeface="Trebuchet MS"/>
                <a:cs typeface="Trebuchet MS"/>
              </a:rPr>
              <a:t> </a:t>
            </a:r>
            <a:r>
              <a:rPr sz="3400" b="1" spc="140" dirty="0">
                <a:solidFill>
                  <a:srgbClr val="FFFFFF"/>
                </a:solidFill>
                <a:latin typeface="Trebuchet MS"/>
                <a:cs typeface="Trebuchet MS"/>
              </a:rPr>
              <a:t>Institutions</a:t>
            </a:r>
            <a:r>
              <a:rPr sz="3400" b="1" spc="90" dirty="0">
                <a:solidFill>
                  <a:srgbClr val="FFFFFF"/>
                </a:solidFill>
                <a:latin typeface="Trebuchet MS"/>
                <a:cs typeface="Trebuchet MS"/>
              </a:rPr>
              <a:t> </a:t>
            </a:r>
            <a:r>
              <a:rPr sz="3400" dirty="0">
                <a:solidFill>
                  <a:srgbClr val="FFFFFF"/>
                </a:solidFill>
                <a:latin typeface="Trebuchet MS"/>
                <a:cs typeface="Trebuchet MS"/>
              </a:rPr>
              <a:t>in</a:t>
            </a:r>
            <a:r>
              <a:rPr sz="3400" spc="150" dirty="0">
                <a:solidFill>
                  <a:srgbClr val="FFFFFF"/>
                </a:solidFill>
                <a:latin typeface="Trebuchet MS"/>
                <a:cs typeface="Trebuchet MS"/>
              </a:rPr>
              <a:t> </a:t>
            </a:r>
            <a:r>
              <a:rPr sz="3400" spc="145" dirty="0">
                <a:solidFill>
                  <a:srgbClr val="FFFFFF"/>
                </a:solidFill>
                <a:latin typeface="Trebuchet MS"/>
                <a:cs typeface="Trebuchet MS"/>
              </a:rPr>
              <a:t>India</a:t>
            </a:r>
            <a:r>
              <a:rPr sz="3400" spc="105" dirty="0">
                <a:solidFill>
                  <a:srgbClr val="FFFFFF"/>
                </a:solidFill>
                <a:latin typeface="Trebuchet MS"/>
                <a:cs typeface="Trebuchet MS"/>
              </a:rPr>
              <a:t> </a:t>
            </a:r>
            <a:r>
              <a:rPr sz="3400" dirty="0">
                <a:solidFill>
                  <a:srgbClr val="FFFFFF"/>
                </a:solidFill>
                <a:latin typeface="Trebuchet MS"/>
                <a:cs typeface="Trebuchet MS"/>
              </a:rPr>
              <a:t>&amp;</a:t>
            </a:r>
            <a:r>
              <a:rPr sz="3400" spc="30" dirty="0">
                <a:solidFill>
                  <a:srgbClr val="FFFFFF"/>
                </a:solidFill>
                <a:latin typeface="Trebuchet MS"/>
                <a:cs typeface="Trebuchet MS"/>
              </a:rPr>
              <a:t> </a:t>
            </a:r>
            <a:r>
              <a:rPr sz="3400" spc="-20" dirty="0">
                <a:solidFill>
                  <a:srgbClr val="FFFFFF"/>
                </a:solidFill>
                <a:latin typeface="Trebuchet MS"/>
                <a:cs typeface="Trebuchet MS"/>
              </a:rPr>
              <a:t>USA.</a:t>
            </a:r>
            <a:endParaRPr sz="3400">
              <a:latin typeface="Trebuchet MS"/>
              <a:cs typeface="Trebuchet MS"/>
            </a:endParaRPr>
          </a:p>
          <a:p>
            <a:pPr marL="238760" indent="-231775">
              <a:lnSpc>
                <a:spcPct val="100000"/>
              </a:lnSpc>
              <a:spcBef>
                <a:spcPts val="3919"/>
              </a:spcBef>
              <a:buSzPct val="97058"/>
              <a:buChar char="•"/>
              <a:tabLst>
                <a:tab pos="238760" algn="l"/>
              </a:tabLst>
            </a:pPr>
            <a:r>
              <a:rPr sz="3400" spc="-20" dirty="0">
                <a:solidFill>
                  <a:srgbClr val="FFFFFF"/>
                </a:solidFill>
                <a:latin typeface="Trebuchet MS"/>
                <a:cs typeface="Trebuchet MS"/>
              </a:rPr>
              <a:t>Strategies</a:t>
            </a:r>
            <a:r>
              <a:rPr sz="3400" spc="-275" dirty="0">
                <a:solidFill>
                  <a:srgbClr val="FFFFFF"/>
                </a:solidFill>
                <a:latin typeface="Trebuchet MS"/>
                <a:cs typeface="Trebuchet MS"/>
              </a:rPr>
              <a:t> </a:t>
            </a:r>
            <a:r>
              <a:rPr sz="3400" spc="240" dirty="0">
                <a:solidFill>
                  <a:srgbClr val="FFFFFF"/>
                </a:solidFill>
                <a:latin typeface="Trebuchet MS"/>
                <a:cs typeface="Trebuchet MS"/>
              </a:rPr>
              <a:t>backed</a:t>
            </a:r>
            <a:r>
              <a:rPr sz="3400" spc="65" dirty="0">
                <a:solidFill>
                  <a:srgbClr val="FFFFFF"/>
                </a:solidFill>
                <a:latin typeface="Trebuchet MS"/>
                <a:cs typeface="Trebuchet MS"/>
              </a:rPr>
              <a:t> </a:t>
            </a:r>
            <a:r>
              <a:rPr sz="3400" spc="145" dirty="0">
                <a:solidFill>
                  <a:srgbClr val="FFFFFF"/>
                </a:solidFill>
                <a:latin typeface="Trebuchet MS"/>
                <a:cs typeface="Trebuchet MS"/>
              </a:rPr>
              <a:t>by</a:t>
            </a:r>
            <a:r>
              <a:rPr sz="3400" spc="85" dirty="0">
                <a:solidFill>
                  <a:srgbClr val="FFFFFF"/>
                </a:solidFill>
                <a:latin typeface="Trebuchet MS"/>
                <a:cs typeface="Trebuchet MS"/>
              </a:rPr>
              <a:t> </a:t>
            </a:r>
            <a:r>
              <a:rPr sz="3400" spc="155" dirty="0">
                <a:solidFill>
                  <a:srgbClr val="FFFFFF"/>
                </a:solidFill>
                <a:latin typeface="Trebuchet MS"/>
                <a:cs typeface="Trebuchet MS"/>
              </a:rPr>
              <a:t>data,</a:t>
            </a:r>
            <a:r>
              <a:rPr sz="3400" spc="165" dirty="0">
                <a:solidFill>
                  <a:srgbClr val="FFFFFF"/>
                </a:solidFill>
                <a:latin typeface="Trebuchet MS"/>
                <a:cs typeface="Trebuchet MS"/>
              </a:rPr>
              <a:t> </a:t>
            </a:r>
            <a:r>
              <a:rPr sz="3400" spc="140" dirty="0">
                <a:solidFill>
                  <a:srgbClr val="FFFFFF"/>
                </a:solidFill>
                <a:latin typeface="Trebuchet MS"/>
                <a:cs typeface="Trebuchet MS"/>
              </a:rPr>
              <a:t>structured</a:t>
            </a:r>
            <a:r>
              <a:rPr sz="3400" spc="125" dirty="0">
                <a:solidFill>
                  <a:srgbClr val="FFFFFF"/>
                </a:solidFill>
                <a:latin typeface="Trebuchet MS"/>
                <a:cs typeface="Trebuchet MS"/>
              </a:rPr>
              <a:t> </a:t>
            </a:r>
            <a:r>
              <a:rPr sz="3400" dirty="0">
                <a:solidFill>
                  <a:srgbClr val="FFFFFF"/>
                </a:solidFill>
                <a:latin typeface="Trebuchet MS"/>
                <a:cs typeface="Trebuchet MS"/>
              </a:rPr>
              <a:t>with</a:t>
            </a:r>
            <a:r>
              <a:rPr sz="3400" spc="160" dirty="0">
                <a:solidFill>
                  <a:srgbClr val="FFFFFF"/>
                </a:solidFill>
                <a:latin typeface="Trebuchet MS"/>
                <a:cs typeface="Trebuchet MS"/>
              </a:rPr>
              <a:t> </a:t>
            </a:r>
            <a:r>
              <a:rPr sz="3400" spc="65" dirty="0">
                <a:solidFill>
                  <a:srgbClr val="FFFFFF"/>
                </a:solidFill>
                <a:latin typeface="Trebuchet MS"/>
                <a:cs typeface="Trebuchet MS"/>
              </a:rPr>
              <a:t>discipline,</a:t>
            </a:r>
            <a:r>
              <a:rPr sz="3400" spc="75" dirty="0">
                <a:solidFill>
                  <a:srgbClr val="FFFFFF"/>
                </a:solidFill>
                <a:latin typeface="Trebuchet MS"/>
                <a:cs typeface="Trebuchet MS"/>
              </a:rPr>
              <a:t> </a:t>
            </a:r>
            <a:r>
              <a:rPr sz="3400" spc="265" dirty="0">
                <a:solidFill>
                  <a:srgbClr val="FFFFFF"/>
                </a:solidFill>
                <a:latin typeface="Trebuchet MS"/>
                <a:cs typeface="Trebuchet MS"/>
              </a:rPr>
              <a:t>and</a:t>
            </a:r>
            <a:r>
              <a:rPr sz="3400" spc="425" dirty="0">
                <a:solidFill>
                  <a:srgbClr val="FFFFFF"/>
                </a:solidFill>
                <a:latin typeface="Trebuchet MS"/>
                <a:cs typeface="Trebuchet MS"/>
              </a:rPr>
              <a:t> </a:t>
            </a:r>
            <a:r>
              <a:rPr sz="3400" dirty="0">
                <a:solidFill>
                  <a:srgbClr val="FFFFFF"/>
                </a:solidFill>
                <a:latin typeface="Trebuchet MS"/>
                <a:cs typeface="Trebuchet MS"/>
              </a:rPr>
              <a:t>built</a:t>
            </a:r>
            <a:r>
              <a:rPr sz="3400" spc="40" dirty="0">
                <a:solidFill>
                  <a:srgbClr val="FFFFFF"/>
                </a:solidFill>
                <a:latin typeface="Trebuchet MS"/>
                <a:cs typeface="Trebuchet MS"/>
              </a:rPr>
              <a:t> </a:t>
            </a:r>
            <a:r>
              <a:rPr sz="3400" dirty="0">
                <a:solidFill>
                  <a:srgbClr val="FFFFFF"/>
                </a:solidFill>
                <a:latin typeface="Trebuchet MS"/>
                <a:cs typeface="Trebuchet MS"/>
              </a:rPr>
              <a:t>for</a:t>
            </a:r>
            <a:r>
              <a:rPr sz="3400" spc="-20" dirty="0">
                <a:solidFill>
                  <a:srgbClr val="FFFFFF"/>
                </a:solidFill>
                <a:latin typeface="Trebuchet MS"/>
                <a:cs typeface="Trebuchet MS"/>
              </a:rPr>
              <a:t> </a:t>
            </a:r>
            <a:r>
              <a:rPr sz="3400" spc="85" dirty="0">
                <a:solidFill>
                  <a:srgbClr val="FFFFFF"/>
                </a:solidFill>
                <a:latin typeface="Trebuchet MS"/>
                <a:cs typeface="Trebuchet MS"/>
              </a:rPr>
              <a:t>longevity.</a:t>
            </a:r>
            <a:endParaRPr sz="3400">
              <a:latin typeface="Trebuchet MS"/>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E13D-CE27-205B-F643-525D6F20A44F}"/>
              </a:ext>
            </a:extLst>
          </p:cNvPr>
          <p:cNvSpPr>
            <a:spLocks noGrp="1"/>
          </p:cNvSpPr>
          <p:nvPr>
            <p:ph type="title"/>
          </p:nvPr>
        </p:nvSpPr>
        <p:spPr>
          <a:xfrm>
            <a:off x="533400" y="1866900"/>
            <a:ext cx="15408236" cy="1354217"/>
          </a:xfrm>
        </p:spPr>
        <p:txBody>
          <a:bodyPr/>
          <a:lstStyle/>
          <a:p>
            <a:pPr algn="l"/>
            <a:r>
              <a:rPr lang="en-IN" dirty="0"/>
              <a:t>						OUR DIRECTORS </a:t>
            </a:r>
            <a:br>
              <a:rPr lang="en-IN" dirty="0"/>
            </a:br>
            <a:r>
              <a:rPr lang="en-IN" dirty="0"/>
              <a:t>Rahul Sachar</a:t>
            </a:r>
          </a:p>
        </p:txBody>
      </p:sp>
      <p:pic>
        <p:nvPicPr>
          <p:cNvPr id="5" name="Picture 4">
            <a:extLst>
              <a:ext uri="{FF2B5EF4-FFF2-40B4-BE49-F238E27FC236}">
                <a16:creationId xmlns:a16="http://schemas.microsoft.com/office/drawing/2014/main" id="{7D22119F-EBB4-E4E7-66F3-7964117F3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200" y="1485900"/>
            <a:ext cx="3449407" cy="4267200"/>
          </a:xfrm>
          <a:prstGeom prst="rect">
            <a:avLst/>
          </a:prstGeom>
        </p:spPr>
      </p:pic>
      <p:sp>
        <p:nvSpPr>
          <p:cNvPr id="8" name="TextBox 7">
            <a:extLst>
              <a:ext uri="{FF2B5EF4-FFF2-40B4-BE49-F238E27FC236}">
                <a16:creationId xmlns:a16="http://schemas.microsoft.com/office/drawing/2014/main" id="{7FED9443-B172-4CAC-0CE9-D6D52E645E8D}"/>
              </a:ext>
            </a:extLst>
          </p:cNvPr>
          <p:cNvSpPr txBox="1"/>
          <p:nvPr/>
        </p:nvSpPr>
        <p:spPr>
          <a:xfrm>
            <a:off x="533400" y="3619500"/>
            <a:ext cx="12420599" cy="6555641"/>
          </a:xfrm>
          <a:prstGeom prst="rect">
            <a:avLst/>
          </a:prstGeom>
          <a:noFill/>
        </p:spPr>
        <p:txBody>
          <a:bodyPr wrap="square" rtlCol="0">
            <a:spAutoFit/>
          </a:bodyPr>
          <a:lstStyle/>
          <a:p>
            <a:r>
              <a:rPr lang="en-US" sz="3000" dirty="0">
                <a:solidFill>
                  <a:srgbClr val="E9BA3C"/>
                </a:solidFill>
              </a:rPr>
              <a:t>Rahul Sachar is driven by a powerful belief: India is entering its golden era of opportunity. While nations like the U.S. and China have already seen their industrial peaks, he views India’s Tier 2 and Tier 3 cities as fertile ground for value creation and long-term wealth compounding.</a:t>
            </a:r>
          </a:p>
          <a:p>
            <a:endParaRPr lang="en-US" sz="3000" dirty="0">
              <a:solidFill>
                <a:srgbClr val="E9BA3C"/>
              </a:solidFill>
            </a:endParaRPr>
          </a:p>
          <a:p>
            <a:r>
              <a:rPr lang="en-US" sz="3000" dirty="0">
                <a:solidFill>
                  <a:srgbClr val="E9BA3C"/>
                </a:solidFill>
              </a:rPr>
              <a:t>His Market Knowledge, Research and Analysis has given him highly profitable exits in various investments even </a:t>
            </a:r>
            <a:r>
              <a:rPr lang="en-US" sz="3000" dirty="0" err="1">
                <a:solidFill>
                  <a:srgbClr val="E9BA3C"/>
                </a:solidFill>
              </a:rPr>
              <a:t>upto</a:t>
            </a:r>
            <a:r>
              <a:rPr lang="en-US" sz="3000" dirty="0">
                <a:solidFill>
                  <a:srgbClr val="E9BA3C"/>
                </a:solidFill>
              </a:rPr>
              <a:t> 11x</a:t>
            </a:r>
          </a:p>
          <a:p>
            <a:endParaRPr lang="en-US" sz="3000" dirty="0">
              <a:solidFill>
                <a:srgbClr val="E9BA3C"/>
              </a:solidFill>
            </a:endParaRPr>
          </a:p>
          <a:p>
            <a:r>
              <a:rPr lang="en-US" sz="3000" dirty="0">
                <a:solidFill>
                  <a:srgbClr val="E9BA3C"/>
                </a:solidFill>
              </a:rPr>
              <a:t>Yet, beyond personal gains, a deeper mission emerged to democratize access to such high-potential investments. That vision led to the founding of </a:t>
            </a:r>
            <a:r>
              <a:rPr lang="en-US" sz="3000" dirty="0" err="1">
                <a:solidFill>
                  <a:srgbClr val="E9BA3C"/>
                </a:solidFill>
              </a:rPr>
              <a:t>Punjibaazar</a:t>
            </a:r>
            <a:r>
              <a:rPr lang="en-US" sz="3000" dirty="0">
                <a:solidFill>
                  <a:srgbClr val="E9BA3C"/>
                </a:solidFill>
              </a:rPr>
              <a:t>, a platform designed to bridge the gap between untapped real-world opportunities and value-conscious investors.</a:t>
            </a:r>
          </a:p>
          <a:p>
            <a:pPr marL="285750" indent="-285750">
              <a:buFont typeface="Arial" panose="020B0604020202020204" pitchFamily="34" charset="0"/>
              <a:buChar char="•"/>
            </a:pPr>
            <a:endParaRPr lang="en-US" sz="3000" dirty="0">
              <a:solidFill>
                <a:srgbClr val="E9BA3C"/>
              </a:solidFill>
            </a:endParaRPr>
          </a:p>
          <a:p>
            <a:pPr marL="285750" indent="-285750">
              <a:buFont typeface="Arial" panose="020B0604020202020204" pitchFamily="34" charset="0"/>
              <a:buChar char="•"/>
            </a:pPr>
            <a:endParaRPr lang="en-US" sz="3000" dirty="0">
              <a:solidFill>
                <a:srgbClr val="E9BA3C"/>
              </a:solidFill>
            </a:endParaRPr>
          </a:p>
        </p:txBody>
      </p:sp>
    </p:spTree>
    <p:extLst>
      <p:ext uri="{BB962C8B-B14F-4D97-AF65-F5344CB8AC3E}">
        <p14:creationId xmlns:p14="http://schemas.microsoft.com/office/powerpoint/2010/main" val="176322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3B0E3-35F9-DEB5-51C5-AA03113E0B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2B736-A304-9F55-AC18-5DCD1FE97C2C}"/>
              </a:ext>
            </a:extLst>
          </p:cNvPr>
          <p:cNvSpPr>
            <a:spLocks noGrp="1"/>
          </p:cNvSpPr>
          <p:nvPr>
            <p:ph type="title"/>
          </p:nvPr>
        </p:nvSpPr>
        <p:spPr>
          <a:xfrm>
            <a:off x="1439881" y="2019297"/>
            <a:ext cx="15408236" cy="1354217"/>
          </a:xfrm>
        </p:spPr>
        <p:txBody>
          <a:bodyPr/>
          <a:lstStyle/>
          <a:p>
            <a:r>
              <a:rPr lang="en-IN" dirty="0"/>
              <a:t>						OUR DIRECTORS</a:t>
            </a:r>
            <a:br>
              <a:rPr lang="en-IN" dirty="0"/>
            </a:br>
            <a:r>
              <a:rPr lang="en-IN" dirty="0"/>
              <a:t>Arun Khetarpal</a:t>
            </a:r>
          </a:p>
        </p:txBody>
      </p:sp>
      <p:pic>
        <p:nvPicPr>
          <p:cNvPr id="3" name="Picture 2">
            <a:extLst>
              <a:ext uri="{FF2B5EF4-FFF2-40B4-BE49-F238E27FC236}">
                <a16:creationId xmlns:a16="http://schemas.microsoft.com/office/drawing/2014/main" id="{CC9E2356-ECD5-1675-E39B-CC67AA8C0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1117" y="1562100"/>
            <a:ext cx="3254800" cy="4114800"/>
          </a:xfrm>
          <a:prstGeom prst="rect">
            <a:avLst/>
          </a:prstGeom>
        </p:spPr>
      </p:pic>
      <p:sp>
        <p:nvSpPr>
          <p:cNvPr id="4" name="TextBox 3">
            <a:extLst>
              <a:ext uri="{FF2B5EF4-FFF2-40B4-BE49-F238E27FC236}">
                <a16:creationId xmlns:a16="http://schemas.microsoft.com/office/drawing/2014/main" id="{50565A5B-6EA7-970C-3856-E7140F6E9B3B}"/>
              </a:ext>
            </a:extLst>
          </p:cNvPr>
          <p:cNvSpPr txBox="1"/>
          <p:nvPr/>
        </p:nvSpPr>
        <p:spPr>
          <a:xfrm>
            <a:off x="1439881" y="3924300"/>
            <a:ext cx="12123719" cy="5909310"/>
          </a:xfrm>
          <a:prstGeom prst="rect">
            <a:avLst/>
          </a:prstGeom>
          <a:noFill/>
        </p:spPr>
        <p:txBody>
          <a:bodyPr wrap="square" rtlCol="0">
            <a:spAutoFit/>
          </a:bodyPr>
          <a:lstStyle/>
          <a:p>
            <a:r>
              <a:rPr lang="en-US" sz="2100" dirty="0">
                <a:solidFill>
                  <a:srgbClr val="E9BA3C"/>
                </a:solidFill>
              </a:rPr>
              <a:t>With a robust foundation in science, engineering, and an MBA, Arun Khetarpal brings over four decades of global professional experience to the leadership team at </a:t>
            </a:r>
            <a:r>
              <a:rPr lang="en-US" sz="2100" dirty="0" err="1">
                <a:solidFill>
                  <a:srgbClr val="E9BA3C"/>
                </a:solidFill>
              </a:rPr>
              <a:t>Punjibaazar</a:t>
            </a:r>
            <a:r>
              <a:rPr lang="en-US" sz="2100" dirty="0">
                <a:solidFill>
                  <a:srgbClr val="E9BA3C"/>
                </a:solidFill>
              </a:rPr>
              <a:t>. His journey spans building businesses across India, the United States, Europe, Japan, and emerging markets, bringing with him a rare mix of technical foresight, analytical rigor, and business acumen.</a:t>
            </a:r>
          </a:p>
          <a:p>
            <a:endParaRPr lang="en-US" sz="2100" dirty="0">
              <a:solidFill>
                <a:srgbClr val="E9BA3C"/>
              </a:solidFill>
            </a:endParaRPr>
          </a:p>
          <a:p>
            <a:r>
              <a:rPr lang="en-US" sz="2100" dirty="0">
                <a:solidFill>
                  <a:srgbClr val="E9BA3C"/>
                </a:solidFill>
              </a:rPr>
              <a:t>Arun’s career includes scaling a capital equipment power generation startup to an impressive turnover of ₹700 crores, demonstrating his deep expertise in execution, engineering, and financial strategy. At </a:t>
            </a:r>
            <a:r>
              <a:rPr lang="en-US" sz="2100" dirty="0" err="1">
                <a:solidFill>
                  <a:srgbClr val="E9BA3C"/>
                </a:solidFill>
              </a:rPr>
              <a:t>Punjibaazar</a:t>
            </a:r>
            <a:r>
              <a:rPr lang="en-US" sz="2100" dirty="0">
                <a:solidFill>
                  <a:srgbClr val="E9BA3C"/>
                </a:solidFill>
              </a:rPr>
              <a:t>, he plays a pivotal role in guiding SMEs, high-net-worth individuals, and foreign investors through complex financial decisions with clarity and confidence.</a:t>
            </a:r>
          </a:p>
          <a:p>
            <a:endParaRPr lang="en-US" sz="2100" dirty="0">
              <a:solidFill>
                <a:srgbClr val="E9BA3C"/>
              </a:solidFill>
            </a:endParaRPr>
          </a:p>
          <a:p>
            <a:r>
              <a:rPr lang="en-US" sz="2100" dirty="0">
                <a:solidFill>
                  <a:srgbClr val="E9BA3C"/>
                </a:solidFill>
              </a:rPr>
              <a:t>His multidisciplinary approach, rooted in research, operational excellence, and global perspective—ensures that every investment strategy is future-ready, structurally sound, and financially rewarding. From portfolio management and risk mitigation to alternative investment strategies, Arun has mastered the nuances of wealth creation in diverse financial landscapes.</a:t>
            </a:r>
          </a:p>
          <a:p>
            <a:endParaRPr lang="en-US" sz="2100" dirty="0">
              <a:solidFill>
                <a:srgbClr val="E9BA3C"/>
              </a:solidFill>
            </a:endParaRPr>
          </a:p>
          <a:p>
            <a:r>
              <a:rPr lang="en-US" sz="2100" dirty="0">
                <a:solidFill>
                  <a:srgbClr val="E9BA3C"/>
                </a:solidFill>
              </a:rPr>
              <a:t>Arun’s leadership at </a:t>
            </a:r>
            <a:r>
              <a:rPr lang="en-US" sz="2100" dirty="0" err="1">
                <a:solidFill>
                  <a:srgbClr val="E9BA3C"/>
                </a:solidFill>
              </a:rPr>
              <a:t>Punjibaazar</a:t>
            </a:r>
            <a:r>
              <a:rPr lang="en-US" sz="2100" dirty="0">
                <a:solidFill>
                  <a:srgbClr val="E9BA3C"/>
                </a:solidFill>
              </a:rPr>
              <a:t> is defined by his commitment to trust, transparency, and high performance. He leads with a vision to create long-term value for clients and partners, aligning engineering prowess with investor vision to build ventures that last.</a:t>
            </a:r>
          </a:p>
        </p:txBody>
      </p:sp>
    </p:spTree>
    <p:extLst>
      <p:ext uri="{BB962C8B-B14F-4D97-AF65-F5344CB8AC3E}">
        <p14:creationId xmlns:p14="http://schemas.microsoft.com/office/powerpoint/2010/main" val="143287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2636-4824-CBCB-569A-50BC51B78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4A6D1-E992-6EB0-6F1A-F5E5C9F0A56A}"/>
              </a:ext>
            </a:extLst>
          </p:cNvPr>
          <p:cNvSpPr>
            <a:spLocks noGrp="1"/>
          </p:cNvSpPr>
          <p:nvPr>
            <p:ph type="title"/>
          </p:nvPr>
        </p:nvSpPr>
        <p:spPr>
          <a:xfrm>
            <a:off x="1439881" y="2019297"/>
            <a:ext cx="15408236" cy="1354217"/>
          </a:xfrm>
        </p:spPr>
        <p:txBody>
          <a:bodyPr/>
          <a:lstStyle/>
          <a:p>
            <a:r>
              <a:rPr lang="en-IN" dirty="0"/>
              <a:t>				  CHIEF COMPLIANCE OFFCER</a:t>
            </a:r>
            <a:br>
              <a:rPr lang="en-IN" dirty="0"/>
            </a:br>
            <a:r>
              <a:rPr lang="en-IN" dirty="0"/>
              <a:t>HARMAN SANDHU</a:t>
            </a:r>
          </a:p>
        </p:txBody>
      </p:sp>
      <p:pic>
        <p:nvPicPr>
          <p:cNvPr id="3" name="Picture 2">
            <a:extLst>
              <a:ext uri="{FF2B5EF4-FFF2-40B4-BE49-F238E27FC236}">
                <a16:creationId xmlns:a16="http://schemas.microsoft.com/office/drawing/2014/main" id="{99F89FFA-E41E-AA91-8D57-310E26F352C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792200" y="2171700"/>
            <a:ext cx="3629469" cy="4360787"/>
          </a:xfrm>
          <a:prstGeom prst="rect">
            <a:avLst/>
          </a:prstGeom>
        </p:spPr>
      </p:pic>
      <p:sp>
        <p:nvSpPr>
          <p:cNvPr id="5" name="TextBox 4">
            <a:extLst>
              <a:ext uri="{FF2B5EF4-FFF2-40B4-BE49-F238E27FC236}">
                <a16:creationId xmlns:a16="http://schemas.microsoft.com/office/drawing/2014/main" id="{07A337B2-84D8-FD61-C50F-87473361BF8F}"/>
              </a:ext>
            </a:extLst>
          </p:cNvPr>
          <p:cNvSpPr txBox="1"/>
          <p:nvPr/>
        </p:nvSpPr>
        <p:spPr>
          <a:xfrm>
            <a:off x="1524000" y="3848100"/>
            <a:ext cx="10134600" cy="5847755"/>
          </a:xfrm>
          <a:prstGeom prst="rect">
            <a:avLst/>
          </a:prstGeom>
          <a:noFill/>
        </p:spPr>
        <p:txBody>
          <a:bodyPr wrap="square" rtlCol="0">
            <a:spAutoFit/>
          </a:bodyPr>
          <a:lstStyle/>
          <a:p>
            <a:r>
              <a:rPr lang="en-US" sz="2200" dirty="0">
                <a:solidFill>
                  <a:srgbClr val="E9BA3C"/>
                </a:solidFill>
              </a:rPr>
              <a:t>Harman Sandhu, a former Deputy Commissioner in the Excise Department, now serves as the Chief Compliance Officer at a leading wealth management firm—a role that demands both precision and foresight. Drawing on his deep regulatory experience, he oversees the firm’s adherence to SEBI, RBI, and international financial laws, ensuring every investment strategy and client interaction meets the highest standards of integrity. </a:t>
            </a:r>
          </a:p>
          <a:p>
            <a:endParaRPr lang="en-US" sz="2200" dirty="0">
              <a:solidFill>
                <a:srgbClr val="E9BA3C"/>
              </a:solidFill>
            </a:endParaRPr>
          </a:p>
          <a:p>
            <a:r>
              <a:rPr lang="en-US" sz="2200" dirty="0">
                <a:solidFill>
                  <a:srgbClr val="E9BA3C"/>
                </a:solidFill>
              </a:rPr>
              <a:t>He scans regulatory updates and ends with strategic reviews of internal audits, always with an eye on risk mitigation and ethical conduct. He’s the architect behind the firm’s compliance manual, the sentinel of its fiduciary responsibilities, and the educator who instills a culture of transparency across teams. </a:t>
            </a:r>
          </a:p>
          <a:p>
            <a:endParaRPr lang="en-US" sz="2200" dirty="0">
              <a:solidFill>
                <a:srgbClr val="E9BA3C"/>
              </a:solidFill>
            </a:endParaRPr>
          </a:p>
          <a:p>
            <a:r>
              <a:rPr lang="en-US" sz="2200" dirty="0">
                <a:solidFill>
                  <a:srgbClr val="E9BA3C"/>
                </a:solidFill>
              </a:rPr>
              <a:t>Whether it’s supervising AML protocols, refining cybersecurity measures, or ensuring fair client disclosures, Harman’s leadership is both meticulous and mission-driven. His transition from public service to private wealth has brought a rare blend of discipline and dynamism to the firm’s compliance framework—making him not just a gatekeeper, but a strategic guardian of trust.</a:t>
            </a:r>
            <a:endParaRPr lang="en-IN" sz="2200" dirty="0">
              <a:solidFill>
                <a:srgbClr val="E9BA3C"/>
              </a:solidFill>
            </a:endParaRPr>
          </a:p>
        </p:txBody>
      </p:sp>
    </p:spTree>
    <p:extLst>
      <p:ext uri="{BB962C8B-B14F-4D97-AF65-F5344CB8AC3E}">
        <p14:creationId xmlns:p14="http://schemas.microsoft.com/office/powerpoint/2010/main" val="47407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EFCF4-BB07-1064-4A0E-19E7F919D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263E3-24C5-EAAA-9DD6-001E1E0184B1}"/>
              </a:ext>
            </a:extLst>
          </p:cNvPr>
          <p:cNvSpPr>
            <a:spLocks noGrp="1"/>
          </p:cNvSpPr>
          <p:nvPr>
            <p:ph type="title"/>
          </p:nvPr>
        </p:nvSpPr>
        <p:spPr/>
        <p:txBody>
          <a:bodyPr/>
          <a:lstStyle/>
          <a:p>
            <a:r>
              <a:rPr lang="en-IN" dirty="0"/>
              <a:t>OUR TEAM</a:t>
            </a:r>
          </a:p>
        </p:txBody>
      </p:sp>
      <p:pic>
        <p:nvPicPr>
          <p:cNvPr id="6" name="Picture 5">
            <a:extLst>
              <a:ext uri="{FF2B5EF4-FFF2-40B4-BE49-F238E27FC236}">
                <a16:creationId xmlns:a16="http://schemas.microsoft.com/office/drawing/2014/main" id="{062995E4-5D9E-55CC-D08F-01FEA8FB4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086100"/>
            <a:ext cx="3669036" cy="4700953"/>
          </a:xfrm>
          <a:prstGeom prst="rect">
            <a:avLst/>
          </a:prstGeom>
        </p:spPr>
      </p:pic>
      <p:pic>
        <p:nvPicPr>
          <p:cNvPr id="9" name="Picture 8">
            <a:extLst>
              <a:ext uri="{FF2B5EF4-FFF2-40B4-BE49-F238E27FC236}">
                <a16:creationId xmlns:a16="http://schemas.microsoft.com/office/drawing/2014/main" id="{B1CE020B-9B20-3B48-3349-405933921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114146"/>
            <a:ext cx="3634638" cy="4672907"/>
          </a:xfrm>
          <a:prstGeom prst="rect">
            <a:avLst/>
          </a:prstGeom>
        </p:spPr>
      </p:pic>
      <p:pic>
        <p:nvPicPr>
          <p:cNvPr id="11" name="Picture 10">
            <a:extLst>
              <a:ext uri="{FF2B5EF4-FFF2-40B4-BE49-F238E27FC236}">
                <a16:creationId xmlns:a16="http://schemas.microsoft.com/office/drawing/2014/main" id="{DBD5E09F-DEFC-3331-4BC2-A59241DE0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5999" y="3018895"/>
            <a:ext cx="3623173" cy="4768158"/>
          </a:xfrm>
          <a:prstGeom prst="rect">
            <a:avLst/>
          </a:prstGeom>
        </p:spPr>
      </p:pic>
      <p:pic>
        <p:nvPicPr>
          <p:cNvPr id="13" name="Picture 12">
            <a:extLst>
              <a:ext uri="{FF2B5EF4-FFF2-40B4-BE49-F238E27FC236}">
                <a16:creationId xmlns:a16="http://schemas.microsoft.com/office/drawing/2014/main" id="{C90E537F-95D0-ED23-D90F-D806C9D5B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9218" y="3086099"/>
            <a:ext cx="3657570" cy="4700953"/>
          </a:xfrm>
          <a:prstGeom prst="rect">
            <a:avLst/>
          </a:prstGeom>
        </p:spPr>
      </p:pic>
      <p:sp>
        <p:nvSpPr>
          <p:cNvPr id="14" name="TextBox 13">
            <a:extLst>
              <a:ext uri="{FF2B5EF4-FFF2-40B4-BE49-F238E27FC236}">
                <a16:creationId xmlns:a16="http://schemas.microsoft.com/office/drawing/2014/main" id="{E216AD86-2719-3E92-9397-9823B5C7C197}"/>
              </a:ext>
            </a:extLst>
          </p:cNvPr>
          <p:cNvSpPr txBox="1"/>
          <p:nvPr/>
        </p:nvSpPr>
        <p:spPr>
          <a:xfrm>
            <a:off x="14325600" y="6953935"/>
            <a:ext cx="619126" cy="323165"/>
          </a:xfrm>
          <a:prstGeom prst="rect">
            <a:avLst/>
          </a:prstGeom>
          <a:noFill/>
        </p:spPr>
        <p:txBody>
          <a:bodyPr wrap="square" rtlCol="0">
            <a:spAutoFit/>
          </a:bodyPr>
          <a:lstStyle/>
          <a:p>
            <a:r>
              <a:rPr lang="en-IN" sz="1500" b="1" dirty="0">
                <a:latin typeface="Arial Black" panose="020B0A04020102020204" pitchFamily="34" charset="0"/>
              </a:rPr>
              <a:t>CA</a:t>
            </a:r>
          </a:p>
        </p:txBody>
      </p:sp>
      <p:sp>
        <p:nvSpPr>
          <p:cNvPr id="15" name="TextBox 14">
            <a:extLst>
              <a:ext uri="{FF2B5EF4-FFF2-40B4-BE49-F238E27FC236}">
                <a16:creationId xmlns:a16="http://schemas.microsoft.com/office/drawing/2014/main" id="{B06CC589-8529-1ACE-972D-DA1CD0BD6870}"/>
              </a:ext>
            </a:extLst>
          </p:cNvPr>
          <p:cNvSpPr txBox="1"/>
          <p:nvPr/>
        </p:nvSpPr>
        <p:spPr>
          <a:xfrm>
            <a:off x="1987875" y="7463888"/>
            <a:ext cx="2903519" cy="323165"/>
          </a:xfrm>
          <a:prstGeom prst="rect">
            <a:avLst/>
          </a:prstGeom>
          <a:noFill/>
        </p:spPr>
        <p:txBody>
          <a:bodyPr wrap="square" rtlCol="0">
            <a:spAutoFit/>
          </a:bodyPr>
          <a:lstStyle/>
          <a:p>
            <a:r>
              <a:rPr lang="en-IN" sz="1500" dirty="0">
                <a:latin typeface="Arial Black" panose="020B0A04020102020204" pitchFamily="34" charset="0"/>
              </a:rPr>
              <a:t>MBA- </a:t>
            </a:r>
            <a:r>
              <a:rPr lang="en-IN" sz="1400" dirty="0">
                <a:latin typeface="Arial Black" panose="020B0A04020102020204" pitchFamily="34" charset="0"/>
              </a:rPr>
              <a:t>FINANCE</a:t>
            </a:r>
            <a:r>
              <a:rPr lang="en-IN" sz="1500" dirty="0">
                <a:latin typeface="Arial Black" panose="020B0A04020102020204" pitchFamily="34" charset="0"/>
              </a:rPr>
              <a:t> AND HR</a:t>
            </a:r>
          </a:p>
        </p:txBody>
      </p:sp>
      <p:sp>
        <p:nvSpPr>
          <p:cNvPr id="16" name="TextBox 15">
            <a:extLst>
              <a:ext uri="{FF2B5EF4-FFF2-40B4-BE49-F238E27FC236}">
                <a16:creationId xmlns:a16="http://schemas.microsoft.com/office/drawing/2014/main" id="{9CD7BA13-1034-CC64-899D-A183D1098440}"/>
              </a:ext>
            </a:extLst>
          </p:cNvPr>
          <p:cNvSpPr txBox="1"/>
          <p:nvPr/>
        </p:nvSpPr>
        <p:spPr>
          <a:xfrm>
            <a:off x="6236919" y="7502723"/>
            <a:ext cx="2743200" cy="307777"/>
          </a:xfrm>
          <a:prstGeom prst="rect">
            <a:avLst/>
          </a:prstGeom>
          <a:noFill/>
        </p:spPr>
        <p:txBody>
          <a:bodyPr wrap="square" rtlCol="0">
            <a:spAutoFit/>
          </a:bodyPr>
          <a:lstStyle/>
          <a:p>
            <a:r>
              <a:rPr lang="en-IN" sz="1400" dirty="0">
                <a:latin typeface="Arial Black" panose="020B0A04020102020204" pitchFamily="34" charset="0"/>
              </a:rPr>
              <a:t>EX LIC SENIOR MANAGER</a:t>
            </a:r>
          </a:p>
        </p:txBody>
      </p:sp>
      <p:sp>
        <p:nvSpPr>
          <p:cNvPr id="3" name="TextBox 2">
            <a:extLst>
              <a:ext uri="{FF2B5EF4-FFF2-40B4-BE49-F238E27FC236}">
                <a16:creationId xmlns:a16="http://schemas.microsoft.com/office/drawing/2014/main" id="{EF31BDBF-24CD-BA42-7521-5F8C09AE3A9B}"/>
              </a:ext>
            </a:extLst>
          </p:cNvPr>
          <p:cNvSpPr txBox="1"/>
          <p:nvPr/>
        </p:nvSpPr>
        <p:spPr>
          <a:xfrm>
            <a:off x="11049000" y="7505700"/>
            <a:ext cx="2667000" cy="323165"/>
          </a:xfrm>
          <a:prstGeom prst="rect">
            <a:avLst/>
          </a:prstGeom>
          <a:noFill/>
        </p:spPr>
        <p:txBody>
          <a:bodyPr wrap="square" rtlCol="0">
            <a:spAutoFit/>
          </a:bodyPr>
          <a:lstStyle/>
          <a:p>
            <a:r>
              <a:rPr lang="en-IN" sz="1500" dirty="0">
                <a:latin typeface="Arial Black" panose="020B0A04020102020204" pitchFamily="34" charset="0"/>
              </a:rPr>
              <a:t>MBA HR</a:t>
            </a:r>
          </a:p>
        </p:txBody>
      </p:sp>
    </p:spTree>
    <p:extLst>
      <p:ext uri="{BB962C8B-B14F-4D97-AF65-F5344CB8AC3E}">
        <p14:creationId xmlns:p14="http://schemas.microsoft.com/office/powerpoint/2010/main" val="392189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31D8C-4298-20FA-1F16-1498A8022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D4DF7-1C94-3013-5A6A-29261592ED51}"/>
              </a:ext>
            </a:extLst>
          </p:cNvPr>
          <p:cNvSpPr>
            <a:spLocks noGrp="1"/>
          </p:cNvSpPr>
          <p:nvPr>
            <p:ph type="title"/>
          </p:nvPr>
        </p:nvSpPr>
        <p:spPr/>
        <p:txBody>
          <a:bodyPr/>
          <a:lstStyle/>
          <a:p>
            <a:r>
              <a:rPr lang="en-IN" dirty="0"/>
              <a:t>OUR TEAM</a:t>
            </a:r>
          </a:p>
        </p:txBody>
      </p:sp>
      <p:pic>
        <p:nvPicPr>
          <p:cNvPr id="18" name="Picture 17">
            <a:extLst>
              <a:ext uri="{FF2B5EF4-FFF2-40B4-BE49-F238E27FC236}">
                <a16:creationId xmlns:a16="http://schemas.microsoft.com/office/drawing/2014/main" id="{A261F1D6-B07B-BA30-0CA3-2B6163AB5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271576"/>
            <a:ext cx="4068093" cy="4996127"/>
          </a:xfrm>
          <a:prstGeom prst="rect">
            <a:avLst/>
          </a:prstGeom>
        </p:spPr>
      </p:pic>
      <p:pic>
        <p:nvPicPr>
          <p:cNvPr id="6" name="Picture 5">
            <a:extLst>
              <a:ext uri="{FF2B5EF4-FFF2-40B4-BE49-F238E27FC236}">
                <a16:creationId xmlns:a16="http://schemas.microsoft.com/office/drawing/2014/main" id="{69296A21-E172-8CB9-FB6A-27FAEE042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233473"/>
            <a:ext cx="5181600" cy="5034227"/>
          </a:xfrm>
          <a:prstGeom prst="rect">
            <a:avLst/>
          </a:prstGeom>
        </p:spPr>
      </p:pic>
      <p:sp>
        <p:nvSpPr>
          <p:cNvPr id="7" name="TextBox 6">
            <a:extLst>
              <a:ext uri="{FF2B5EF4-FFF2-40B4-BE49-F238E27FC236}">
                <a16:creationId xmlns:a16="http://schemas.microsoft.com/office/drawing/2014/main" id="{3B3AC357-C74C-93D9-4962-5F3479F15373}"/>
              </a:ext>
            </a:extLst>
          </p:cNvPr>
          <p:cNvSpPr txBox="1"/>
          <p:nvPr/>
        </p:nvSpPr>
        <p:spPr>
          <a:xfrm>
            <a:off x="2864252" y="7944535"/>
            <a:ext cx="1402948" cy="323165"/>
          </a:xfrm>
          <a:prstGeom prst="rect">
            <a:avLst/>
          </a:prstGeom>
          <a:noFill/>
        </p:spPr>
        <p:txBody>
          <a:bodyPr wrap="none" rtlCol="0">
            <a:spAutoFit/>
          </a:bodyPr>
          <a:lstStyle/>
          <a:p>
            <a:r>
              <a:rPr lang="en-IN" sz="1500" b="1" dirty="0">
                <a:solidFill>
                  <a:schemeClr val="tx1"/>
                </a:solidFill>
                <a:latin typeface="Arial" panose="020B0604020202020204" pitchFamily="34" charset="0"/>
                <a:cs typeface="Arial" panose="020B0604020202020204" pitchFamily="34" charset="0"/>
              </a:rPr>
              <a:t>MBA Finance</a:t>
            </a:r>
          </a:p>
        </p:txBody>
      </p:sp>
      <p:pic>
        <p:nvPicPr>
          <p:cNvPr id="9" name="Picture 8">
            <a:extLst>
              <a:ext uri="{FF2B5EF4-FFF2-40B4-BE49-F238E27FC236}">
                <a16:creationId xmlns:a16="http://schemas.microsoft.com/office/drawing/2014/main" id="{F7856748-08FC-9D9B-29B4-BD76EFA39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7400" y="3200289"/>
            <a:ext cx="4238834" cy="5067411"/>
          </a:xfrm>
          <a:prstGeom prst="rect">
            <a:avLst/>
          </a:prstGeom>
        </p:spPr>
      </p:pic>
    </p:spTree>
    <p:extLst>
      <p:ext uri="{BB962C8B-B14F-4D97-AF65-F5344CB8AC3E}">
        <p14:creationId xmlns:p14="http://schemas.microsoft.com/office/powerpoint/2010/main" val="176741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FF5A-093A-714E-BDFB-650A94728612}"/>
              </a:ext>
            </a:extLst>
          </p:cNvPr>
          <p:cNvSpPr>
            <a:spLocks noGrp="1"/>
          </p:cNvSpPr>
          <p:nvPr>
            <p:ph type="title"/>
          </p:nvPr>
        </p:nvSpPr>
        <p:spPr/>
        <p:txBody>
          <a:bodyPr/>
          <a:lstStyle/>
          <a:p>
            <a:r>
              <a:rPr lang="en-IN" dirty="0"/>
              <a:t>Our Team</a:t>
            </a:r>
          </a:p>
        </p:txBody>
      </p:sp>
      <p:pic>
        <p:nvPicPr>
          <p:cNvPr id="5" name="Picture 4">
            <a:extLst>
              <a:ext uri="{FF2B5EF4-FFF2-40B4-BE49-F238E27FC236}">
                <a16:creationId xmlns:a16="http://schemas.microsoft.com/office/drawing/2014/main" id="{850E220F-C476-6B7E-0AB7-2A901EC9EBA5}"/>
              </a:ext>
            </a:extLst>
          </p:cNvPr>
          <p:cNvPicPr>
            <a:picLocks noChangeAspect="1"/>
          </p:cNvPicPr>
          <p:nvPr/>
        </p:nvPicPr>
        <p:blipFill>
          <a:blip r:embed="rId2">
            <a:extLst>
              <a:ext uri="{28A0092B-C50C-407E-A947-70E740481C1C}">
                <a14:useLocalDpi xmlns:a14="http://schemas.microsoft.com/office/drawing/2010/main" val="0"/>
              </a:ext>
            </a:extLst>
          </a:blip>
          <a:srcRect l="2143"/>
          <a:stretch>
            <a:fillRect/>
          </a:stretch>
        </p:blipFill>
        <p:spPr>
          <a:xfrm>
            <a:off x="1752600" y="3086100"/>
            <a:ext cx="3480922" cy="4483104"/>
          </a:xfrm>
          <a:prstGeom prst="rect">
            <a:avLst/>
          </a:prstGeom>
        </p:spPr>
      </p:pic>
      <p:pic>
        <p:nvPicPr>
          <p:cNvPr id="7" name="Picture 6">
            <a:extLst>
              <a:ext uri="{FF2B5EF4-FFF2-40B4-BE49-F238E27FC236}">
                <a16:creationId xmlns:a16="http://schemas.microsoft.com/office/drawing/2014/main" id="{BF4F0F78-5456-4C5D-6884-A28DE1A53D5C}"/>
              </a:ext>
            </a:extLst>
          </p:cNvPr>
          <p:cNvPicPr>
            <a:picLocks noChangeAspect="1"/>
          </p:cNvPicPr>
          <p:nvPr/>
        </p:nvPicPr>
        <p:blipFill>
          <a:blip r:embed="rId3">
            <a:extLst>
              <a:ext uri="{28A0092B-C50C-407E-A947-70E740481C1C}">
                <a14:useLocalDpi xmlns:a14="http://schemas.microsoft.com/office/drawing/2010/main" val="0"/>
              </a:ext>
            </a:extLst>
          </a:blip>
          <a:srcRect r="917"/>
          <a:stretch>
            <a:fillRect/>
          </a:stretch>
        </p:blipFill>
        <p:spPr>
          <a:xfrm>
            <a:off x="7605497" y="3084871"/>
            <a:ext cx="3595903" cy="4483104"/>
          </a:xfrm>
          <a:prstGeom prst="rect">
            <a:avLst/>
          </a:prstGeom>
        </p:spPr>
      </p:pic>
    </p:spTree>
    <p:extLst>
      <p:ext uri="{BB962C8B-B14F-4D97-AF65-F5344CB8AC3E}">
        <p14:creationId xmlns:p14="http://schemas.microsoft.com/office/powerpoint/2010/main" val="2244077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1920</Words>
  <Application>Microsoft Office PowerPoint</Application>
  <PresentationFormat>Custom</PresentationFormat>
  <Paragraphs>354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Times New Roman</vt:lpstr>
      <vt:lpstr>Trebuchet MS</vt:lpstr>
      <vt:lpstr>Office Theme</vt:lpstr>
      <vt:lpstr>Your Wealth - Our Mission</vt:lpstr>
      <vt:lpstr>PUNJIBAAZAR – Where Your Wealth Compounds</vt:lpstr>
      <vt:lpstr>About Punjibaazar</vt:lpstr>
      <vt:lpstr>      OUR DIRECTORS  Rahul Sachar</vt:lpstr>
      <vt:lpstr>      OUR DIRECTORS Arun Khetarpal</vt:lpstr>
      <vt:lpstr>      CHIEF COMPLIANCE OFFCER HARMAN SANDHU</vt:lpstr>
      <vt:lpstr>OUR TEAM</vt:lpstr>
      <vt:lpstr>OUR TEAM</vt:lpstr>
      <vt:lpstr>Our Team</vt:lpstr>
      <vt:lpstr>Punjibaazar Retirement Income Plan</vt:lpstr>
      <vt:lpstr>The fixed deposit myth</vt:lpstr>
      <vt:lpstr>Safety without growth is a hidden task</vt:lpstr>
      <vt:lpstr>The smart Alternative Mutual Fund + SWP Strategy</vt:lpstr>
      <vt:lpstr>Assumptions for the proposal</vt:lpstr>
      <vt:lpstr>Rs 25 Lacs for 5 years</vt:lpstr>
      <vt:lpstr>25 Lacs for 10 years</vt:lpstr>
      <vt:lpstr>25 lacs for 15 years</vt:lpstr>
      <vt:lpstr>50 Lacs for 5 years</vt:lpstr>
      <vt:lpstr>Rs 50 Lacs for 10 years</vt:lpstr>
      <vt:lpstr>Rs 50 lacs for 15 years</vt:lpstr>
      <vt:lpstr>1 Crore for 5 years</vt:lpstr>
      <vt:lpstr>1 Crore for 10 years</vt:lpstr>
      <vt:lpstr>1 Crore for 15 years</vt:lpstr>
      <vt:lpstr>Investment at Glance</vt:lpstr>
      <vt:lpstr>PUNJIBAAZAR</vt:lpstr>
      <vt:lpstr>Disclaimer - Punjibaazar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PUNJIBAAZAR PPT </dc:title>
  <cp:lastModifiedBy>Dhananjay Sharma</cp:lastModifiedBy>
  <cp:revision>6</cp:revision>
  <dcterms:created xsi:type="dcterms:W3CDTF">2026-03-28T05:34:07Z</dcterms:created>
  <dcterms:modified xsi:type="dcterms:W3CDTF">2026-03-28T11:48:07Z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2026-03-20T00:00:00Z</vt:filetime>
  </property>
  <property fmtid="{D5CDD505-2E9C-101B-9397-08002B2CF9AE}" pid="3" name="Creator">
    <vt:lpwstr>Keynote</vt:lpwstr>
  </property>
  <property fmtid="{D5CDD505-2E9C-101B-9397-08002B2CF9AE}" pid="4" name="LastSaved">
    <vt:filetime>2026-03-28T00:00:00Z</vt:filetime>
  </property>
  <property fmtid="{D5CDD505-2E9C-101B-9397-08002B2CF9AE}" pid="5" name="Producer">
    <vt:lpwstr>macOS Version 15.7.3 (Build 24G419) Quartz PDFContext</vt:lpwstr>
  </property>
</Properties>
</file>