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FD34338-2C6A-4E9A-935D-0CD2B09FC876}">
  <a:tblStyle styleId="{0FD34338-2C6A-4E9A-935D-0CD2B09FC8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e47e79571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e47e79571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e1a0a198a3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e1a0a198a3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e1a0a198a3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e1a0a198a3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e1a0a198a3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e1a0a198a3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1a0a198a3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e1a0a198a3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e1efe2467c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e1efe2467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e1efe2467c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e1efe2467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e1efe2467c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e1efe2467c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e1efe2467c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e1efe2467c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e20c46399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e20c46399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e20c463999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e20c463999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e47e79571b_1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e47e79571b_1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e20c463999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e20c46399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e1a0a198a3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e1a0a198a3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47e79571b_1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e47e79571b_1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1a0a198a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e1a0a198a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1a0a198a3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1a0a198a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e1a0a198a3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e1a0a198a3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e1efe2467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e1efe2467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e1efe2467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e1efe2467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omic Sans MS"/>
              <a:buNone/>
              <a:defRPr sz="5200"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ic Sans MS"/>
              <a:buNone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AUTOLAYOU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" name="Google Shape;54;p13"/>
          <p:cNvGrpSpPr/>
          <p:nvPr/>
        </p:nvGrpSpPr>
        <p:grpSpPr>
          <a:xfrm>
            <a:off x="2105247" y="1"/>
            <a:ext cx="7038765" cy="5138761"/>
            <a:chOff x="3388636" y="43347"/>
            <a:chExt cx="5755327" cy="4201767"/>
          </a:xfrm>
        </p:grpSpPr>
        <p:sp>
          <p:nvSpPr>
            <p:cNvPr id="55" name="Google Shape;55;p13"/>
            <p:cNvSpPr/>
            <p:nvPr/>
          </p:nvSpPr>
          <p:spPr>
            <a:xfrm>
              <a:off x="3837147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4285658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4734169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5182681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5631192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6079703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6528215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6976726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7425229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7873740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8322251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8770763" y="1754163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3837147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4285658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4734169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5182681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5631192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6079703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6528215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6976726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7425229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7873740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8322251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8770763" y="1326459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3837147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4285658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4734169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5182681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5631192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6079703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6528215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6976726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7425229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7873740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8322251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8770763" y="898755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3388636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3837147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4285658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4734169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5182681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5631192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6079703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6528215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6976726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7425229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7873740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8322251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8770763" y="471051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3388636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3837147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4285658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4734169" y="4336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5182681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5631192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6079703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6528215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6976726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7425229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7873740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8322251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8770763" y="43347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3837147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4285658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4734169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5182681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3"/>
            <p:cNvSpPr/>
            <p:nvPr/>
          </p:nvSpPr>
          <p:spPr>
            <a:xfrm>
              <a:off x="5631192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6079703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6528215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6976726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7425229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7873740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8322251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8770763" y="3871914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3837147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4285658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4734169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5182681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5631192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6079703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6528215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6976726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7425229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7873740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8322251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8770763" y="3444210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3837147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4285658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4734169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5182681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5631192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6079703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6528215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6976726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425229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7873740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8322251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8770763" y="3016506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3837147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4285658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4734169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5182681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5631192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6079703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6528215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6976726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7425229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7873740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8322251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8770763" y="2588802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3837147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4285658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4734169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5182681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5631192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6079703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6528215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6976726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7425229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7873740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8322251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8770763" y="2161098"/>
              <a:ext cx="373200" cy="373200"/>
            </a:xfrm>
            <a:prstGeom prst="ellipse">
              <a:avLst/>
            </a:prstGeom>
            <a:solidFill>
              <a:srgbClr val="DEDEDE">
                <a:alpha val="1154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/>
          <p:nvPr/>
        </p:nvSpPr>
        <p:spPr>
          <a:xfrm>
            <a:off x="3396590" y="0"/>
            <a:ext cx="3250800" cy="51435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3"/>
          <p:cNvSpPr/>
          <p:nvPr/>
        </p:nvSpPr>
        <p:spPr>
          <a:xfrm>
            <a:off x="0" y="0"/>
            <a:ext cx="3415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3"/>
          <p:cNvSpPr/>
          <p:nvPr/>
        </p:nvSpPr>
        <p:spPr>
          <a:xfrm>
            <a:off x="685175" y="1799775"/>
            <a:ext cx="61200" cy="238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/>
          <p:cNvSpPr txBox="1"/>
          <p:nvPr>
            <p:ph type="ctrTitle"/>
          </p:nvPr>
        </p:nvSpPr>
        <p:spPr>
          <a:xfrm>
            <a:off x="992425" y="1799775"/>
            <a:ext cx="3136800" cy="17391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1" name="Google Shape;181;p13"/>
          <p:cNvSpPr txBox="1"/>
          <p:nvPr>
            <p:ph idx="1" type="subTitle"/>
          </p:nvPr>
        </p:nvSpPr>
        <p:spPr>
          <a:xfrm>
            <a:off x="992425" y="3579375"/>
            <a:ext cx="3136800" cy="607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2" name="Google Shape;182;p13"/>
          <p:cNvSpPr txBox="1"/>
          <p:nvPr>
            <p:ph idx="12" type="sldNum"/>
          </p:nvPr>
        </p:nvSpPr>
        <p:spPr>
          <a:xfrm>
            <a:off x="8472458" y="4706554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None/>
              <a:defRPr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ic Sans MS"/>
              <a:buChar char="●"/>
              <a:defRPr sz="1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○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■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●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○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■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●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○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ic Sans MS"/>
              <a:buChar char="■"/>
              <a:defRPr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9625" y="17475"/>
            <a:ext cx="4528800" cy="5143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4538425" y="17475"/>
            <a:ext cx="4643400" cy="51435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Relationship Id="rId7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Relationship Id="rId7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2.png"/><Relationship Id="rId8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gif"/><Relationship Id="rId10" Type="http://schemas.openxmlformats.org/officeDocument/2006/relationships/image" Target="../media/image33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g"/><Relationship Id="rId4" Type="http://schemas.openxmlformats.org/officeDocument/2006/relationships/image" Target="../media/image25.png"/><Relationship Id="rId9" Type="http://schemas.openxmlformats.org/officeDocument/2006/relationships/image" Target="../media/image31.png"/><Relationship Id="rId5" Type="http://schemas.openxmlformats.org/officeDocument/2006/relationships/image" Target="../media/image22.png"/><Relationship Id="rId6" Type="http://schemas.openxmlformats.org/officeDocument/2006/relationships/image" Target="../media/image30.png"/><Relationship Id="rId7" Type="http://schemas.openxmlformats.org/officeDocument/2006/relationships/image" Target="../media/image28.png"/><Relationship Id="rId8" Type="http://schemas.openxmlformats.org/officeDocument/2006/relationships/image" Target="../media/image32.gif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32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jpg"/><Relationship Id="rId4" Type="http://schemas.openxmlformats.org/officeDocument/2006/relationships/image" Target="../media/image25.png"/><Relationship Id="rId9" Type="http://schemas.openxmlformats.org/officeDocument/2006/relationships/image" Target="../media/image29.gif"/><Relationship Id="rId5" Type="http://schemas.openxmlformats.org/officeDocument/2006/relationships/image" Target="../media/image31.png"/><Relationship Id="rId6" Type="http://schemas.openxmlformats.org/officeDocument/2006/relationships/image" Target="../media/image22.png"/><Relationship Id="rId7" Type="http://schemas.openxmlformats.org/officeDocument/2006/relationships/image" Target="../media/image30.png"/><Relationship Id="rId8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8.gif"/><Relationship Id="rId10" Type="http://schemas.openxmlformats.org/officeDocument/2006/relationships/image" Target="../media/image57.gif"/><Relationship Id="rId13" Type="http://schemas.openxmlformats.org/officeDocument/2006/relationships/image" Target="../media/image59.gif"/><Relationship Id="rId12" Type="http://schemas.openxmlformats.org/officeDocument/2006/relationships/image" Target="../media/image39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43.gif"/><Relationship Id="rId14" Type="http://schemas.openxmlformats.org/officeDocument/2006/relationships/image" Target="../media/image60.gif"/><Relationship Id="rId5" Type="http://schemas.openxmlformats.org/officeDocument/2006/relationships/image" Target="../media/image25.png"/><Relationship Id="rId6" Type="http://schemas.openxmlformats.org/officeDocument/2006/relationships/image" Target="../media/image22.png"/><Relationship Id="rId7" Type="http://schemas.openxmlformats.org/officeDocument/2006/relationships/image" Target="../media/image30.png"/><Relationship Id="rId8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Relationship Id="rId9" Type="http://schemas.openxmlformats.org/officeDocument/2006/relationships/image" Target="../media/image36.png"/><Relationship Id="rId5" Type="http://schemas.openxmlformats.org/officeDocument/2006/relationships/image" Target="../media/image45.png"/><Relationship Id="rId6" Type="http://schemas.openxmlformats.org/officeDocument/2006/relationships/image" Target="../media/image40.png"/><Relationship Id="rId7" Type="http://schemas.openxmlformats.org/officeDocument/2006/relationships/image" Target="../media/image42.png"/><Relationship Id="rId8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48.png"/><Relationship Id="rId7" Type="http://schemas.openxmlformats.org/officeDocument/2006/relationships/image" Target="../media/image53.png"/><Relationship Id="rId8" Type="http://schemas.openxmlformats.org/officeDocument/2006/relationships/image" Target="../media/image5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8.gif"/><Relationship Id="rId5" Type="http://schemas.openxmlformats.org/officeDocument/2006/relationships/image" Target="../media/image14.gif"/><Relationship Id="rId6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8.gif"/><Relationship Id="rId5" Type="http://schemas.openxmlformats.org/officeDocument/2006/relationships/image" Target="../media/image14.gif"/><Relationship Id="rId6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gif"/><Relationship Id="rId4" Type="http://schemas.openxmlformats.org/officeDocument/2006/relationships/image" Target="../media/image14.gif"/><Relationship Id="rId5" Type="http://schemas.openxmlformats.org/officeDocument/2006/relationships/image" Target="../media/image17.png"/><Relationship Id="rId6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gif"/><Relationship Id="rId4" Type="http://schemas.openxmlformats.org/officeDocument/2006/relationships/image" Target="../media/image14.gif"/><Relationship Id="rId5" Type="http://schemas.openxmlformats.org/officeDocument/2006/relationships/image" Target="../media/image19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gif"/><Relationship Id="rId4" Type="http://schemas.openxmlformats.org/officeDocument/2006/relationships/image" Target="../media/image14.gif"/><Relationship Id="rId5" Type="http://schemas.openxmlformats.org/officeDocument/2006/relationships/image" Target="../media/image21.png"/><Relationship Id="rId6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gif"/><Relationship Id="rId4" Type="http://schemas.openxmlformats.org/officeDocument/2006/relationships/image" Target="../media/image14.gif"/><Relationship Id="rId5" Type="http://schemas.openxmlformats.org/officeDocument/2006/relationships/image" Target="../media/image23.png"/><Relationship Id="rId6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4.googleusercontent.com/UrEiAxLx1NyqWBsM5nvLGtssb5zzj-CxTHh-VfYjWoRfQNeAUxqjgA87Wk6GjKQhmByc1knp9QDF-1VWXcfx39BQd9mfRUC4ycAZSNP2EeV06foyaBOjBaesIa6xaSvxFJ4l5S99" id="187" name="Google Shape;18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2450" y="70725"/>
            <a:ext cx="387425" cy="3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4"/>
          <p:cNvPicPr preferRelativeResize="0"/>
          <p:nvPr/>
        </p:nvPicPr>
        <p:blipFill rotWithShape="1">
          <a:blip r:embed="rId4">
            <a:alphaModFix/>
          </a:blip>
          <a:srcRect b="17308" l="0" r="5589" t="17302"/>
          <a:stretch/>
        </p:blipFill>
        <p:spPr>
          <a:xfrm>
            <a:off x="7236225" y="462975"/>
            <a:ext cx="1907775" cy="23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4"/>
          <p:cNvSpPr/>
          <p:nvPr/>
        </p:nvSpPr>
        <p:spPr>
          <a:xfrm rot="38">
            <a:off x="814097" y="2084968"/>
            <a:ext cx="3263074" cy="49522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2857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Limelight"/>
              </a:rPr>
              <a:t>FUN WITH</a:t>
            </a:r>
          </a:p>
        </p:txBody>
      </p:sp>
      <p:pic>
        <p:nvPicPr>
          <p:cNvPr id="190" name="Google Shape;190;p14"/>
          <p:cNvPicPr preferRelativeResize="0"/>
          <p:nvPr/>
        </p:nvPicPr>
        <p:blipFill rotWithShape="1">
          <a:blip r:embed="rId5">
            <a:alphaModFix/>
          </a:blip>
          <a:srcRect b="15361" l="0" r="0" t="0"/>
          <a:stretch/>
        </p:blipFill>
        <p:spPr>
          <a:xfrm>
            <a:off x="578675" y="2580200"/>
            <a:ext cx="4890888" cy="14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4"/>
          <p:cNvPicPr preferRelativeResize="0"/>
          <p:nvPr/>
        </p:nvPicPr>
        <p:blipFill rotWithShape="1">
          <a:blip r:embed="rId6">
            <a:alphaModFix/>
          </a:blip>
          <a:srcRect b="0" l="3421" r="4114" t="0"/>
          <a:stretch/>
        </p:blipFill>
        <p:spPr>
          <a:xfrm>
            <a:off x="5005150" y="311150"/>
            <a:ext cx="4138850" cy="35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4"/>
          <p:cNvPicPr preferRelativeResize="0"/>
          <p:nvPr/>
        </p:nvPicPr>
        <p:blipFill rotWithShape="1">
          <a:blip r:embed="rId7">
            <a:alphaModFix/>
          </a:blip>
          <a:srcRect b="69129" l="43872" r="20240" t="0"/>
          <a:stretch/>
        </p:blipFill>
        <p:spPr>
          <a:xfrm>
            <a:off x="6145674" y="1416389"/>
            <a:ext cx="975926" cy="60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4"/>
          <p:cNvPicPr preferRelativeResize="0"/>
          <p:nvPr/>
        </p:nvPicPr>
        <p:blipFill rotWithShape="1">
          <a:blip r:embed="rId7">
            <a:alphaModFix/>
          </a:blip>
          <a:srcRect b="45198" l="2260" r="58958" t="29667"/>
          <a:stretch/>
        </p:blipFill>
        <p:spPr>
          <a:xfrm>
            <a:off x="7116656" y="1528064"/>
            <a:ext cx="1054594" cy="489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14"/>
          <p:cNvGrpSpPr/>
          <p:nvPr/>
        </p:nvGrpSpPr>
        <p:grpSpPr>
          <a:xfrm>
            <a:off x="6288993" y="1934176"/>
            <a:ext cx="1680593" cy="534163"/>
            <a:chOff x="6238800" y="2042350"/>
            <a:chExt cx="1522000" cy="488400"/>
          </a:xfrm>
        </p:grpSpPr>
        <p:pic>
          <p:nvPicPr>
            <p:cNvPr id="195" name="Google Shape;195;p14"/>
            <p:cNvPicPr preferRelativeResize="0"/>
            <p:nvPr/>
          </p:nvPicPr>
          <p:blipFill rotWithShape="1">
            <a:blip r:embed="rId7">
              <a:alphaModFix/>
            </a:blip>
            <a:srcRect b="45198" l="50458" r="0" t="29667"/>
            <a:stretch/>
          </p:blipFill>
          <p:spPr>
            <a:xfrm>
              <a:off x="6238800" y="2042350"/>
              <a:ext cx="1220150" cy="447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14"/>
            <p:cNvPicPr preferRelativeResize="0"/>
            <p:nvPr/>
          </p:nvPicPr>
          <p:blipFill rotWithShape="1">
            <a:blip r:embed="rId7">
              <a:alphaModFix/>
            </a:blip>
            <a:srcRect b="19516" l="2001" r="80270" t="55349"/>
            <a:stretch/>
          </p:blipFill>
          <p:spPr>
            <a:xfrm>
              <a:off x="7324175" y="2083325"/>
              <a:ext cx="436625" cy="4474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7" name="Google Shape;197;p14"/>
          <p:cNvPicPr preferRelativeResize="0"/>
          <p:nvPr/>
        </p:nvPicPr>
        <p:blipFill rotWithShape="1">
          <a:blip r:embed="rId7">
            <a:alphaModFix/>
          </a:blip>
          <a:srcRect b="19516" l="32946" r="5654" t="55349"/>
          <a:stretch/>
        </p:blipFill>
        <p:spPr>
          <a:xfrm>
            <a:off x="6288646" y="2429707"/>
            <a:ext cx="1669655" cy="48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4"/>
          <p:cNvPicPr preferRelativeResize="0"/>
          <p:nvPr/>
        </p:nvPicPr>
        <p:blipFill rotWithShape="1">
          <a:blip r:embed="rId7">
            <a:alphaModFix/>
          </a:blip>
          <a:srcRect b="-1885" l="23664" r="7421" t="76751"/>
          <a:stretch/>
        </p:blipFill>
        <p:spPr>
          <a:xfrm>
            <a:off x="6191896" y="2838143"/>
            <a:ext cx="1873978" cy="48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49800"/>
            <a:ext cx="5920776" cy="433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5" y="2744475"/>
            <a:ext cx="947550" cy="22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3"/>
          <p:cNvSpPr/>
          <p:nvPr/>
        </p:nvSpPr>
        <p:spPr>
          <a:xfrm>
            <a:off x="59050" y="1355450"/>
            <a:ext cx="2025900" cy="816300"/>
          </a:xfrm>
          <a:prstGeom prst="wedgeEllipseCallout">
            <a:avLst>
              <a:gd fmla="val -19417" name="adj1"/>
              <a:gd fmla="val 128595" name="adj2"/>
            </a:avLst>
          </a:prstGeom>
          <a:solidFill>
            <a:srgbClr val="F4CCCC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latin typeface="Comic Sans MS"/>
                <a:ea typeface="Comic Sans MS"/>
                <a:cs typeface="Comic Sans MS"/>
                <a:sym typeface="Comic Sans MS"/>
              </a:rPr>
              <a:t>This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 is Alok!</a:t>
            </a:r>
            <a:endParaRPr b="1"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8" name="Google Shape;318;p23"/>
          <p:cNvSpPr/>
          <p:nvPr/>
        </p:nvSpPr>
        <p:spPr>
          <a:xfrm>
            <a:off x="6857225" y="4327250"/>
            <a:ext cx="2286900" cy="816300"/>
          </a:xfrm>
          <a:prstGeom prst="wedgeEllipseCallout">
            <a:avLst>
              <a:gd fmla="val 11549" name="adj1"/>
              <a:gd fmla="val -453528" name="adj2"/>
            </a:avLst>
          </a:prstGeom>
          <a:solidFill>
            <a:srgbClr val="F4CCCC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latin typeface="Comic Sans MS"/>
                <a:ea typeface="Comic Sans MS"/>
                <a:cs typeface="Comic Sans MS"/>
                <a:sym typeface="Comic Sans MS"/>
              </a:rPr>
              <a:t>That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 is Vidya!</a:t>
            </a:r>
            <a:endParaRPr b="1"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 rotWithShape="1">
          <a:blip r:embed="rId5">
            <a:alphaModFix/>
          </a:blip>
          <a:srcRect b="0" l="39624" r="38276" t="41072"/>
          <a:stretch/>
        </p:blipFill>
        <p:spPr>
          <a:xfrm>
            <a:off x="8117525" y="69975"/>
            <a:ext cx="868175" cy="17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3"/>
          <p:cNvSpPr/>
          <p:nvPr/>
        </p:nvSpPr>
        <p:spPr>
          <a:xfrm>
            <a:off x="1384325" y="4404050"/>
            <a:ext cx="5320500" cy="672900"/>
          </a:xfrm>
          <a:prstGeom prst="horizontalScroll">
            <a:avLst>
              <a:gd fmla="val 12500" name="adj"/>
            </a:avLst>
          </a:prstGeom>
          <a:solidFill>
            <a:srgbClr val="EAD1DC"/>
          </a:solidFill>
          <a:ln cap="flat" cmpd="sng" w="952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Comic Sans MS"/>
                <a:ea typeface="Comic Sans MS"/>
                <a:cs typeface="Comic Sans MS"/>
                <a:sym typeface="Comic Sans MS"/>
              </a:rPr>
              <a:t>Alok and Vidya go to the</a:t>
            </a:r>
            <a:r>
              <a:rPr b="1" lang="en-GB" sz="2000">
                <a:latin typeface="Comic Sans MS"/>
                <a:ea typeface="Comic Sans MS"/>
                <a:cs typeface="Comic Sans MS"/>
                <a:sym typeface="Comic Sans MS"/>
              </a:rPr>
              <a:t> fruit shop. </a:t>
            </a:r>
            <a:endParaRPr b="1"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https://lh4.googleusercontent.com/UrEiAxLx1NyqWBsM5nvLGtssb5zzj-CxTHh-VfYjWoRfQNeAUxqjgA87Wk6GjKQhmByc1knp9QDF-1VWXcfx39BQd9mfRUC4ycAZSNP2EeV06foyaBOjBaesIa6xaSvxFJ4l5S99" id="321" name="Google Shape;32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9075" y="144697"/>
            <a:ext cx="564525" cy="5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49800"/>
            <a:ext cx="5920776" cy="433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0425" y="1475800"/>
            <a:ext cx="840325" cy="200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4"/>
          <p:cNvSpPr/>
          <p:nvPr/>
        </p:nvSpPr>
        <p:spPr>
          <a:xfrm>
            <a:off x="59050" y="1050650"/>
            <a:ext cx="2025900" cy="816300"/>
          </a:xfrm>
          <a:prstGeom prst="wedgeEllipseCallout">
            <a:avLst>
              <a:gd fmla="val 93692" name="adj1"/>
              <a:gd fmla="val 51479" name="adj2"/>
            </a:avLst>
          </a:prstGeom>
          <a:solidFill>
            <a:srgbClr val="F4CCCC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I want </a:t>
            </a:r>
            <a:r>
              <a:rPr b="1" lang="en-GB" sz="1600" u="sng">
                <a:latin typeface="Comic Sans MS"/>
                <a:ea typeface="Comic Sans MS"/>
                <a:cs typeface="Comic Sans MS"/>
                <a:sym typeface="Comic Sans MS"/>
              </a:rPr>
              <a:t>this 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watermelon. </a:t>
            </a:r>
            <a:endParaRPr b="1"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29" name="Google Shape;329;p24"/>
          <p:cNvPicPr preferRelativeResize="0"/>
          <p:nvPr/>
        </p:nvPicPr>
        <p:blipFill rotWithShape="1">
          <a:blip r:embed="rId5">
            <a:alphaModFix/>
          </a:blip>
          <a:srcRect b="0" l="39624" r="38276" t="41072"/>
          <a:stretch/>
        </p:blipFill>
        <p:spPr>
          <a:xfrm>
            <a:off x="6717121" y="1611425"/>
            <a:ext cx="1125579" cy="22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4"/>
          <p:cNvSpPr/>
          <p:nvPr/>
        </p:nvSpPr>
        <p:spPr>
          <a:xfrm>
            <a:off x="2448850" y="4404050"/>
            <a:ext cx="4405800" cy="672900"/>
          </a:xfrm>
          <a:prstGeom prst="horizontalScroll">
            <a:avLst>
              <a:gd fmla="val 12500" name="adj"/>
            </a:avLst>
          </a:prstGeom>
          <a:solidFill>
            <a:srgbClr val="EAD1DC"/>
          </a:solidFill>
          <a:ln cap="flat" cmpd="sng" w="952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Comic Sans MS"/>
                <a:ea typeface="Comic Sans MS"/>
                <a:cs typeface="Comic Sans MS"/>
                <a:sym typeface="Comic Sans MS"/>
              </a:rPr>
              <a:t>Let’s see what fruits they buy!</a:t>
            </a:r>
            <a:endParaRPr b="1"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1" name="Google Shape;331;p24"/>
          <p:cNvSpPr/>
          <p:nvPr/>
        </p:nvSpPr>
        <p:spPr>
          <a:xfrm rot="1066058">
            <a:off x="3675963" y="2180056"/>
            <a:ext cx="570197" cy="364794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4"/>
          <p:cNvSpPr/>
          <p:nvPr/>
        </p:nvSpPr>
        <p:spPr>
          <a:xfrm>
            <a:off x="7145650" y="745850"/>
            <a:ext cx="2025900" cy="816300"/>
          </a:xfrm>
          <a:prstGeom prst="wedgeEllipseCallout">
            <a:avLst>
              <a:gd fmla="val -41543" name="adj1"/>
              <a:gd fmla="val 75567" name="adj2"/>
            </a:avLst>
          </a:prstGeom>
          <a:solidFill>
            <a:srgbClr val="F4CCCC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I want </a:t>
            </a:r>
            <a:r>
              <a:rPr b="1" lang="en-GB" sz="1600" u="sng">
                <a:latin typeface="Comic Sans MS"/>
                <a:ea typeface="Comic Sans MS"/>
                <a:cs typeface="Comic Sans MS"/>
                <a:sym typeface="Comic Sans MS"/>
              </a:rPr>
              <a:t>that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 papaya. </a:t>
            </a:r>
            <a:endParaRPr b="1"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33" name="Google Shape;333;p24"/>
          <p:cNvSpPr/>
          <p:nvPr/>
        </p:nvSpPr>
        <p:spPr>
          <a:xfrm rot="-8463891">
            <a:off x="5948489" y="1431054"/>
            <a:ext cx="1013939" cy="364606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4" name="Google Shape;334;p24"/>
          <p:cNvPicPr preferRelativeResize="0"/>
          <p:nvPr/>
        </p:nvPicPr>
        <p:blipFill rotWithShape="1">
          <a:blip r:embed="rId6">
            <a:alphaModFix/>
          </a:blip>
          <a:srcRect b="32345" l="37770" r="36951" t="9760"/>
          <a:stretch/>
        </p:blipFill>
        <p:spPr>
          <a:xfrm>
            <a:off x="3943550" y="873425"/>
            <a:ext cx="1223424" cy="1576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UrEiAxLx1NyqWBsM5nvLGtssb5zzj-CxTHh-VfYjWoRfQNeAUxqjgA87Wk6GjKQhmByc1knp9QDF-1VWXcfx39BQd9mfRUC4ycAZSNP2EeV06foyaBOjBaesIa6xaSvxFJ4l5S99" id="335" name="Google Shape;335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2950" y="174247"/>
            <a:ext cx="564525" cy="5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49800"/>
            <a:ext cx="5920776" cy="433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0425" y="1475800"/>
            <a:ext cx="840325" cy="2000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5"/>
          <p:cNvSpPr/>
          <p:nvPr/>
        </p:nvSpPr>
        <p:spPr>
          <a:xfrm>
            <a:off x="59050" y="641325"/>
            <a:ext cx="2025900" cy="1225800"/>
          </a:xfrm>
          <a:prstGeom prst="wedgeEllipseCallout">
            <a:avLst>
              <a:gd fmla="val 93692" name="adj1"/>
              <a:gd fmla="val 51479" name="adj2"/>
            </a:avLst>
          </a:prstGeom>
          <a:solidFill>
            <a:srgbClr val="F4CCCC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Vidya, I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 want to buy and eat </a:t>
            </a:r>
            <a:r>
              <a:rPr b="1" lang="en-GB" sz="1600" u="sng">
                <a:latin typeface="Comic Sans MS"/>
                <a:ea typeface="Comic Sans MS"/>
                <a:cs typeface="Comic Sans MS"/>
                <a:sym typeface="Comic Sans MS"/>
              </a:rPr>
              <a:t>this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 banana. </a:t>
            </a:r>
            <a:endParaRPr b="1"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3" name="Google Shape;343;p25"/>
          <p:cNvPicPr preferRelativeResize="0"/>
          <p:nvPr/>
        </p:nvPicPr>
        <p:blipFill rotWithShape="1">
          <a:blip r:embed="rId5">
            <a:alphaModFix/>
          </a:blip>
          <a:srcRect b="0" l="39624" r="38276" t="41072"/>
          <a:stretch/>
        </p:blipFill>
        <p:spPr>
          <a:xfrm>
            <a:off x="6717121" y="1611425"/>
            <a:ext cx="1125579" cy="22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5"/>
          <p:cNvSpPr/>
          <p:nvPr/>
        </p:nvSpPr>
        <p:spPr>
          <a:xfrm rot="867432">
            <a:off x="3706607" y="2422888"/>
            <a:ext cx="1475627" cy="364903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5"/>
          <p:cNvSpPr/>
          <p:nvPr/>
        </p:nvSpPr>
        <p:spPr>
          <a:xfrm>
            <a:off x="7145650" y="336350"/>
            <a:ext cx="2025900" cy="1225800"/>
          </a:xfrm>
          <a:prstGeom prst="wedgeEllipseCallout">
            <a:avLst>
              <a:gd fmla="val -41543" name="adj1"/>
              <a:gd fmla="val 75567" name="adj2"/>
            </a:avLst>
          </a:prstGeom>
          <a:solidFill>
            <a:srgbClr val="F4CCCC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Sure, Alok! 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I want </a:t>
            </a:r>
            <a:r>
              <a:rPr b="1" lang="en-GB" sz="1600" u="sng">
                <a:latin typeface="Comic Sans MS"/>
                <a:ea typeface="Comic Sans MS"/>
                <a:cs typeface="Comic Sans MS"/>
                <a:sym typeface="Comic Sans MS"/>
              </a:rPr>
              <a:t>that 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bunch of grapes. </a:t>
            </a:r>
            <a:endParaRPr b="1"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46" name="Google Shape;346;p25"/>
          <p:cNvPicPr preferRelativeResize="0"/>
          <p:nvPr/>
        </p:nvPicPr>
        <p:blipFill rotWithShape="1">
          <a:blip r:embed="rId6">
            <a:alphaModFix/>
          </a:blip>
          <a:srcRect b="32345" l="37770" r="36951" t="9760"/>
          <a:stretch/>
        </p:blipFill>
        <p:spPr>
          <a:xfrm>
            <a:off x="3943550" y="873425"/>
            <a:ext cx="1223424" cy="157604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5"/>
          <p:cNvSpPr/>
          <p:nvPr/>
        </p:nvSpPr>
        <p:spPr>
          <a:xfrm rot="-8407649">
            <a:off x="5046157" y="1582874"/>
            <a:ext cx="2202684" cy="364905"/>
          </a:xfrm>
          <a:prstGeom prst="notched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lh4.googleusercontent.com/UrEiAxLx1NyqWBsM5nvLGtssb5zzj-CxTHh-VfYjWoRfQNeAUxqjgA87Wk6GjKQhmByc1knp9QDF-1VWXcfx39BQd9mfRUC4ycAZSNP2EeV06foyaBOjBaesIa6xaSvxFJ4l5S99" id="348" name="Google Shape;348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7450" y="4295422"/>
            <a:ext cx="564525" cy="5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49800"/>
            <a:ext cx="5920776" cy="433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175" y="1552000"/>
            <a:ext cx="1125575" cy="269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6"/>
          <p:cNvSpPr/>
          <p:nvPr/>
        </p:nvSpPr>
        <p:spPr>
          <a:xfrm>
            <a:off x="290125" y="4404050"/>
            <a:ext cx="8615100" cy="672900"/>
          </a:xfrm>
          <a:prstGeom prst="horizontalScroll">
            <a:avLst>
              <a:gd fmla="val 12500" name="adj"/>
            </a:avLst>
          </a:prstGeom>
          <a:solidFill>
            <a:srgbClr val="EAD1DC"/>
          </a:solidFill>
          <a:ln cap="flat" cmpd="sng" w="952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latin typeface="Comic Sans MS"/>
                <a:ea typeface="Comic Sans MS"/>
                <a:cs typeface="Comic Sans MS"/>
                <a:sym typeface="Comic Sans MS"/>
              </a:rPr>
              <a:t>Alok eats the banana, while Vidya packs up her purchase in a cloth</a:t>
            </a:r>
            <a:r>
              <a:rPr b="1" lang="en-GB" sz="1800">
                <a:latin typeface="Comic Sans MS"/>
                <a:ea typeface="Comic Sans MS"/>
                <a:cs typeface="Comic Sans MS"/>
                <a:sym typeface="Comic Sans MS"/>
              </a:rPr>
              <a:t> bag. </a:t>
            </a:r>
            <a:endParaRPr b="1"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56" name="Google Shape;356;p26"/>
          <p:cNvPicPr preferRelativeResize="0"/>
          <p:nvPr/>
        </p:nvPicPr>
        <p:blipFill rotWithShape="1">
          <a:blip r:embed="rId5">
            <a:alphaModFix/>
          </a:blip>
          <a:srcRect b="32345" l="37770" r="36951" t="9760"/>
          <a:stretch/>
        </p:blipFill>
        <p:spPr>
          <a:xfrm>
            <a:off x="3943550" y="873425"/>
            <a:ext cx="1223424" cy="157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929622">
            <a:off x="670097" y="2585281"/>
            <a:ext cx="494932" cy="444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Google Shape;358;p26"/>
          <p:cNvGrpSpPr/>
          <p:nvPr/>
        </p:nvGrpSpPr>
        <p:grpSpPr>
          <a:xfrm>
            <a:off x="6717121" y="1611425"/>
            <a:ext cx="1307111" cy="2256150"/>
            <a:chOff x="6717121" y="1611425"/>
            <a:chExt cx="1307111" cy="2256150"/>
          </a:xfrm>
        </p:grpSpPr>
        <p:pic>
          <p:nvPicPr>
            <p:cNvPr id="359" name="Google Shape;359;p26"/>
            <p:cNvPicPr preferRelativeResize="0"/>
            <p:nvPr/>
          </p:nvPicPr>
          <p:blipFill rotWithShape="1">
            <a:blip r:embed="rId7">
              <a:alphaModFix/>
            </a:blip>
            <a:srcRect b="0" l="39624" r="38276" t="41072"/>
            <a:stretch/>
          </p:blipFill>
          <p:spPr>
            <a:xfrm>
              <a:off x="6717121" y="1611425"/>
              <a:ext cx="1125579" cy="22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6898657" y="1937089"/>
              <a:ext cx="1125574" cy="1125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2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372425" y="2152000"/>
              <a:ext cx="344700" cy="400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2" name="Google Shape;362;p26"/>
          <p:cNvSpPr/>
          <p:nvPr/>
        </p:nvSpPr>
        <p:spPr>
          <a:xfrm>
            <a:off x="504075" y="4404050"/>
            <a:ext cx="8191500" cy="672900"/>
          </a:xfrm>
          <a:prstGeom prst="horizontalScroll">
            <a:avLst>
              <a:gd fmla="val 12500" name="adj"/>
            </a:avLst>
          </a:prstGeom>
          <a:solidFill>
            <a:srgbClr val="EAD1DC"/>
          </a:solidFill>
          <a:ln cap="flat" cmpd="sng" w="952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latin typeface="Comic Sans MS"/>
                <a:ea typeface="Comic Sans MS"/>
                <a:cs typeface="Comic Sans MS"/>
                <a:sym typeface="Comic Sans MS"/>
              </a:rPr>
              <a:t>                They decide to walk back home together.</a:t>
            </a:r>
            <a:r>
              <a:rPr b="1" lang="en-GB" sz="18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27"/>
          <p:cNvPicPr preferRelativeResize="0"/>
          <p:nvPr/>
        </p:nvPicPr>
        <p:blipFill rotWithShape="1">
          <a:blip r:embed="rId3">
            <a:alphaModFix/>
          </a:blip>
          <a:srcRect b="10987" l="0" r="0" t="10979"/>
          <a:stretch/>
        </p:blipFill>
        <p:spPr>
          <a:xfrm>
            <a:off x="0" y="43825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0275" y="2380650"/>
            <a:ext cx="406007" cy="91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7"/>
          <p:cNvSpPr/>
          <p:nvPr/>
        </p:nvSpPr>
        <p:spPr>
          <a:xfrm>
            <a:off x="5926450" y="1451800"/>
            <a:ext cx="2025900" cy="1101000"/>
          </a:xfrm>
          <a:prstGeom prst="wedgeEllipseCallout">
            <a:avLst>
              <a:gd fmla="val 97713" name="adj1"/>
              <a:gd fmla="val 63254" name="adj2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Look at </a:t>
            </a:r>
            <a:r>
              <a:rPr b="1" lang="en-GB" sz="1600" u="sng">
                <a:latin typeface="Comic Sans MS"/>
                <a:ea typeface="Comic Sans MS"/>
                <a:cs typeface="Comic Sans MS"/>
                <a:sym typeface="Comic Sans MS"/>
              </a:rPr>
              <a:t>this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 tree! It’s so green. 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0" name="Google Shape;370;p27"/>
          <p:cNvSpPr/>
          <p:nvPr/>
        </p:nvSpPr>
        <p:spPr>
          <a:xfrm>
            <a:off x="4935850" y="2442400"/>
            <a:ext cx="2025900" cy="1101000"/>
          </a:xfrm>
          <a:prstGeom prst="wedgeEllipseCallout">
            <a:avLst>
              <a:gd fmla="val 126949" name="adj1"/>
              <a:gd fmla="val -13036" name="adj2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latin typeface="Comic Sans MS"/>
                <a:ea typeface="Comic Sans MS"/>
                <a:cs typeface="Comic Sans MS"/>
                <a:sym typeface="Comic Sans MS"/>
              </a:rPr>
              <a:t>That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 tree looks green too, Alok. </a:t>
            </a:r>
            <a:endParaRPr b="1"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1" name="Google Shape;371;p27"/>
          <p:cNvSpPr/>
          <p:nvPr/>
        </p:nvSpPr>
        <p:spPr>
          <a:xfrm rot="-4645195">
            <a:off x="3015435" y="866544"/>
            <a:ext cx="363630" cy="3212112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2" name="Google Shape;372;p27"/>
          <p:cNvGrpSpPr/>
          <p:nvPr/>
        </p:nvGrpSpPr>
        <p:grpSpPr>
          <a:xfrm>
            <a:off x="8156972" y="2452786"/>
            <a:ext cx="682050" cy="1014365"/>
            <a:chOff x="6717121" y="1611425"/>
            <a:chExt cx="1307111" cy="2256150"/>
          </a:xfrm>
        </p:grpSpPr>
        <p:pic>
          <p:nvPicPr>
            <p:cNvPr id="373" name="Google Shape;373;p27"/>
            <p:cNvPicPr preferRelativeResize="0"/>
            <p:nvPr/>
          </p:nvPicPr>
          <p:blipFill rotWithShape="1">
            <a:blip r:embed="rId5">
              <a:alphaModFix/>
            </a:blip>
            <a:srcRect b="0" l="39624" r="38276" t="41072"/>
            <a:stretch/>
          </p:blipFill>
          <p:spPr>
            <a:xfrm>
              <a:off x="6717121" y="1611425"/>
              <a:ext cx="1125579" cy="22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6898657" y="1937089"/>
              <a:ext cx="1125574" cy="1125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372425" y="2152000"/>
              <a:ext cx="344700" cy="400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6" name="Google Shape;37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">
            <a:off x="524384" y="1620851"/>
            <a:ext cx="713381" cy="8477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7" name="Google Shape;377;p27"/>
          <p:cNvGrpSpPr/>
          <p:nvPr/>
        </p:nvGrpSpPr>
        <p:grpSpPr>
          <a:xfrm>
            <a:off x="-57150" y="895775"/>
            <a:ext cx="1733126" cy="1733126"/>
            <a:chOff x="-57150" y="895775"/>
            <a:chExt cx="1733126" cy="1733126"/>
          </a:xfrm>
        </p:grpSpPr>
        <p:pic>
          <p:nvPicPr>
            <p:cNvPr id="378" name="Google Shape;378;p2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57150" y="895775"/>
              <a:ext cx="1733126" cy="173312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9" name="Google Shape;379;p27"/>
            <p:cNvGrpSpPr/>
            <p:nvPr/>
          </p:nvGrpSpPr>
          <p:grpSpPr>
            <a:xfrm>
              <a:off x="138125" y="1020926"/>
              <a:ext cx="1404440" cy="1523854"/>
              <a:chOff x="138125" y="1020926"/>
              <a:chExt cx="1404440" cy="1523854"/>
            </a:xfrm>
          </p:grpSpPr>
          <p:pic>
            <p:nvPicPr>
              <p:cNvPr id="380" name="Google Shape;380;p27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38125" y="1223200"/>
                <a:ext cx="1189575" cy="1227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1" name="Google Shape;381;p27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5">
                <a:off x="829184" y="1697051"/>
                <a:ext cx="713381" cy="8477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2" name="Google Shape;382;p27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-6">
                <a:off x="371976" y="1020926"/>
                <a:ext cx="577006" cy="685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83" name="Google Shape;383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6906400" y="94375"/>
            <a:ext cx="2200375" cy="220037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7"/>
          <p:cNvSpPr/>
          <p:nvPr/>
        </p:nvSpPr>
        <p:spPr>
          <a:xfrm rot="2467153">
            <a:off x="7800141" y="592886"/>
            <a:ext cx="363579" cy="796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5" name="Google Shape;385;p27"/>
          <p:cNvGrpSpPr/>
          <p:nvPr/>
        </p:nvGrpSpPr>
        <p:grpSpPr>
          <a:xfrm>
            <a:off x="-14275" y="4057650"/>
            <a:ext cx="9192398" cy="1143000"/>
            <a:chOff x="-14275" y="4057650"/>
            <a:chExt cx="9192398" cy="1143000"/>
          </a:xfrm>
        </p:grpSpPr>
        <p:pic>
          <p:nvPicPr>
            <p:cNvPr id="386" name="Google Shape;386;p2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-14275" y="4057650"/>
              <a:ext cx="2610650" cy="1143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2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843099" y="4057650"/>
              <a:ext cx="2779200" cy="1143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2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758122" y="4057650"/>
              <a:ext cx="1420000" cy="1143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2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854745" y="4057650"/>
              <a:ext cx="1160550" cy="1143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0" name="Google Shape;390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4936088" y="105263"/>
            <a:ext cx="2331000" cy="22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7939438" y="1123613"/>
            <a:ext cx="1204900" cy="113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8"/>
          <p:cNvPicPr preferRelativeResize="0"/>
          <p:nvPr/>
        </p:nvPicPr>
        <p:blipFill rotWithShape="1">
          <a:blip r:embed="rId3">
            <a:alphaModFix/>
          </a:blip>
          <a:srcRect b="10987" l="0" r="0" t="10979"/>
          <a:stretch/>
        </p:blipFill>
        <p:spPr>
          <a:xfrm>
            <a:off x="0" y="43825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3446" y="3103650"/>
            <a:ext cx="625625" cy="141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8"/>
          <p:cNvSpPr/>
          <p:nvPr/>
        </p:nvSpPr>
        <p:spPr>
          <a:xfrm>
            <a:off x="6227275" y="1030975"/>
            <a:ext cx="2944500" cy="1293300"/>
          </a:xfrm>
          <a:prstGeom prst="wedgeEllipseCallout">
            <a:avLst>
              <a:gd fmla="val 15836" name="adj1"/>
              <a:gd fmla="val 118723" name="adj2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latin typeface="Comic Sans MS"/>
                <a:ea typeface="Comic Sans MS"/>
                <a:cs typeface="Comic Sans MS"/>
                <a:sym typeface="Comic Sans MS"/>
              </a:rPr>
              <a:t>This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 flower is beautiful, Vidya. Do you want to smell it?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9" name="Google Shape;399;p28"/>
          <p:cNvSpPr/>
          <p:nvPr/>
        </p:nvSpPr>
        <p:spPr>
          <a:xfrm rot="-8358999">
            <a:off x="8074818" y="4080241"/>
            <a:ext cx="363565" cy="470164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7150" y="895775"/>
            <a:ext cx="1733126" cy="1733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1" name="Google Shape;401;p28"/>
          <p:cNvGrpSpPr/>
          <p:nvPr/>
        </p:nvGrpSpPr>
        <p:grpSpPr>
          <a:xfrm>
            <a:off x="7372267" y="2744085"/>
            <a:ext cx="880339" cy="1733174"/>
            <a:chOff x="6717121" y="1611425"/>
            <a:chExt cx="1307111" cy="2256150"/>
          </a:xfrm>
        </p:grpSpPr>
        <p:pic>
          <p:nvPicPr>
            <p:cNvPr id="402" name="Google Shape;402;p28"/>
            <p:cNvPicPr preferRelativeResize="0"/>
            <p:nvPr/>
          </p:nvPicPr>
          <p:blipFill rotWithShape="1">
            <a:blip r:embed="rId6">
              <a:alphaModFix/>
            </a:blip>
            <a:srcRect b="0" l="39624" r="38276" t="41072"/>
            <a:stretch/>
          </p:blipFill>
          <p:spPr>
            <a:xfrm>
              <a:off x="6717121" y="1611425"/>
              <a:ext cx="1125579" cy="22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6898657" y="1937089"/>
              <a:ext cx="1125574" cy="1125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372425" y="2152000"/>
              <a:ext cx="344700" cy="400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" name="Google Shape;405;p28"/>
          <p:cNvSpPr/>
          <p:nvPr/>
        </p:nvSpPr>
        <p:spPr>
          <a:xfrm>
            <a:off x="2597825" y="60625"/>
            <a:ext cx="3680100" cy="1413504"/>
          </a:xfrm>
          <a:prstGeom prst="cloud">
            <a:avLst/>
          </a:prstGeom>
          <a:solidFill>
            <a:srgbClr val="C9DAF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Vidya tells Alok she wants to pet the goats before they go inside the house. </a:t>
            </a:r>
            <a:r>
              <a:rPr b="1" lang="en-GB" sz="15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5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406" name="Google Shape;406;p28"/>
          <p:cNvGrpSpPr/>
          <p:nvPr/>
        </p:nvGrpSpPr>
        <p:grpSpPr>
          <a:xfrm>
            <a:off x="-14275" y="4057650"/>
            <a:ext cx="9192398" cy="1143000"/>
            <a:chOff x="-14275" y="4057650"/>
            <a:chExt cx="9192398" cy="1143000"/>
          </a:xfrm>
        </p:grpSpPr>
        <p:pic>
          <p:nvPicPr>
            <p:cNvPr id="407" name="Google Shape;407;p2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14275" y="4057650"/>
              <a:ext cx="2610650" cy="1143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2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43099" y="4057650"/>
              <a:ext cx="2779200" cy="1143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2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758122" y="4057650"/>
              <a:ext cx="1420000" cy="1143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2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854745" y="4057650"/>
              <a:ext cx="1160550" cy="114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1" name="Google Shape;411;p28"/>
          <p:cNvSpPr/>
          <p:nvPr/>
        </p:nvSpPr>
        <p:spPr>
          <a:xfrm rot="-5860927">
            <a:off x="4751437" y="1760169"/>
            <a:ext cx="363563" cy="4820072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2" name="Google Shape;412;p28"/>
          <p:cNvGrpSpPr/>
          <p:nvPr/>
        </p:nvGrpSpPr>
        <p:grpSpPr>
          <a:xfrm>
            <a:off x="138125" y="1020926"/>
            <a:ext cx="1404440" cy="1523854"/>
            <a:chOff x="138125" y="1020926"/>
            <a:chExt cx="1404440" cy="1523854"/>
          </a:xfrm>
        </p:grpSpPr>
        <p:pic>
          <p:nvPicPr>
            <p:cNvPr id="413" name="Google Shape;413;p2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38125" y="1223200"/>
              <a:ext cx="1189575" cy="1227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2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5">
              <a:off x="829184" y="1697051"/>
              <a:ext cx="713381" cy="8477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2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6">
              <a:off x="371976" y="1020926"/>
              <a:ext cx="577006" cy="6856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9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21" name="Google Shape;421;p29"/>
            <p:cNvPicPr preferRelativeResize="0"/>
            <p:nvPr/>
          </p:nvPicPr>
          <p:blipFill rotWithShape="1">
            <a:blip r:embed="rId3">
              <a:alphaModFix/>
            </a:blip>
            <a:srcRect b="6959" l="0" r="0" t="0"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050" y="2063850"/>
              <a:ext cx="490100" cy="641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3" name="Google Shape;42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8050" y="2714300"/>
            <a:ext cx="490100" cy="96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9"/>
          <p:cNvSpPr/>
          <p:nvPr/>
        </p:nvSpPr>
        <p:spPr>
          <a:xfrm>
            <a:off x="2644600" y="40375"/>
            <a:ext cx="2564700" cy="1293300"/>
          </a:xfrm>
          <a:prstGeom prst="wedgeEllipseCallout">
            <a:avLst>
              <a:gd fmla="val -24655" name="adj1"/>
              <a:gd fmla="val 160607" name="adj2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Vidya, did you want to pet </a:t>
            </a:r>
            <a:r>
              <a:rPr b="1" lang="en-GB" sz="1600" u="sng">
                <a:latin typeface="Comic Sans MS"/>
                <a:ea typeface="Comic Sans MS"/>
                <a:cs typeface="Comic Sans MS"/>
                <a:sym typeface="Comic Sans MS"/>
              </a:rPr>
              <a:t>this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 goat? </a:t>
            </a:r>
            <a:r>
              <a:rPr b="1" lang="en-GB" sz="1600" u="sng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5" name="Google Shape;425;p29"/>
          <p:cNvSpPr/>
          <p:nvPr/>
        </p:nvSpPr>
        <p:spPr>
          <a:xfrm rot="5752229">
            <a:off x="3655200" y="3165891"/>
            <a:ext cx="363707" cy="470157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9"/>
          <p:cNvSpPr/>
          <p:nvPr/>
        </p:nvSpPr>
        <p:spPr>
          <a:xfrm>
            <a:off x="-8550" y="4000"/>
            <a:ext cx="2855400" cy="1634400"/>
          </a:xfrm>
          <a:prstGeom prst="wedgeEllipseCallout">
            <a:avLst>
              <a:gd fmla="val -4815" name="adj1"/>
              <a:gd fmla="val 87007" name="adj2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No, Alok. I want to pet </a:t>
            </a:r>
            <a:r>
              <a:rPr b="1" lang="en-GB" sz="1600" u="sng">
                <a:latin typeface="Comic Sans MS"/>
                <a:ea typeface="Comic Sans MS"/>
                <a:cs typeface="Comic Sans MS"/>
                <a:sym typeface="Comic Sans MS"/>
              </a:rPr>
              <a:t>that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 little black goat over there. </a:t>
            </a:r>
            <a:r>
              <a:rPr b="1" lang="en-GB" sz="16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7" name="Google Shape;427;p29"/>
          <p:cNvSpPr/>
          <p:nvPr/>
        </p:nvSpPr>
        <p:spPr>
          <a:xfrm rot="6184357">
            <a:off x="3456195" y="1760112"/>
            <a:ext cx="363418" cy="4820117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8" name="Google Shape;428;p29"/>
          <p:cNvGrpSpPr/>
          <p:nvPr/>
        </p:nvGrpSpPr>
        <p:grpSpPr>
          <a:xfrm>
            <a:off x="1047319" y="2170446"/>
            <a:ext cx="641268" cy="1392270"/>
            <a:chOff x="6717121" y="1611425"/>
            <a:chExt cx="1307111" cy="2256150"/>
          </a:xfrm>
        </p:grpSpPr>
        <p:pic>
          <p:nvPicPr>
            <p:cNvPr id="429" name="Google Shape;429;p29"/>
            <p:cNvPicPr preferRelativeResize="0"/>
            <p:nvPr/>
          </p:nvPicPr>
          <p:blipFill rotWithShape="1">
            <a:blip r:embed="rId6">
              <a:alphaModFix/>
            </a:blip>
            <a:srcRect b="0" l="39624" r="38276" t="41072"/>
            <a:stretch/>
          </p:blipFill>
          <p:spPr>
            <a:xfrm>
              <a:off x="6717121" y="1611425"/>
              <a:ext cx="1125579" cy="22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2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6898657" y="1937089"/>
              <a:ext cx="1125574" cy="1125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372425" y="2152000"/>
              <a:ext cx="344700" cy="400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2" name="Google Shape;432;p29"/>
          <p:cNvSpPr/>
          <p:nvPr/>
        </p:nvSpPr>
        <p:spPr>
          <a:xfrm>
            <a:off x="5039700" y="60625"/>
            <a:ext cx="4133808" cy="1413504"/>
          </a:xfrm>
          <a:prstGeom prst="cloud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After petting the goats, Vidya and Alok go inside to give Amma the fruits they bought at the shop. </a:t>
            </a:r>
            <a:r>
              <a:rPr b="1" lang="en-GB" sz="15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15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33" name="Google Shape;433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38600" y="3049350"/>
            <a:ext cx="876200" cy="8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3543201" y="4268550"/>
            <a:ext cx="851100" cy="8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6286400" y="2939600"/>
            <a:ext cx="748000" cy="87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10550" y="1995200"/>
            <a:ext cx="748000" cy="7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53350" y="2604800"/>
            <a:ext cx="748000" cy="7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62750" y="2025750"/>
            <a:ext cx="641250" cy="64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0"/>
          <p:cNvSpPr/>
          <p:nvPr/>
        </p:nvSpPr>
        <p:spPr>
          <a:xfrm>
            <a:off x="17425" y="35175"/>
            <a:ext cx="9144000" cy="510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E59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4" name="Google Shape;444;p30"/>
          <p:cNvGrpSpPr/>
          <p:nvPr/>
        </p:nvGrpSpPr>
        <p:grpSpPr>
          <a:xfrm>
            <a:off x="973450" y="1210325"/>
            <a:ext cx="7126500" cy="3246326"/>
            <a:chOff x="363850" y="143525"/>
            <a:chExt cx="7126500" cy="3246326"/>
          </a:xfrm>
        </p:grpSpPr>
        <p:sp>
          <p:nvSpPr>
            <p:cNvPr id="445" name="Google Shape;445;p30"/>
            <p:cNvSpPr/>
            <p:nvPr/>
          </p:nvSpPr>
          <p:spPr>
            <a:xfrm>
              <a:off x="363850" y="153400"/>
              <a:ext cx="7126500" cy="31782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BMX bike vector | Free SVG" id="446" name="Google Shape;446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2000" y="143525"/>
              <a:ext cx="708675" cy="708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7" name="Google Shape;447;p30"/>
            <p:cNvSpPr txBox="1"/>
            <p:nvPr/>
          </p:nvSpPr>
          <p:spPr>
            <a:xfrm>
              <a:off x="410950" y="239550"/>
              <a:ext cx="4327800" cy="289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3020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1600"/>
                <a:buFont typeface="Comic Sans MS"/>
                <a:buAutoNum type="arabicPeriod"/>
              </a:pPr>
              <a:r>
                <a:rPr b="1" lang="en-GB" sz="1600">
                  <a:latin typeface="Comic Sans MS"/>
                  <a:ea typeface="Comic Sans MS"/>
                  <a:cs typeface="Comic Sans MS"/>
                  <a:sym typeface="Comic Sans MS"/>
                </a:rPr>
                <a:t>This/That is an orange cycle. </a:t>
              </a:r>
              <a:endParaRPr b="1" sz="1600"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-33020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1600"/>
                <a:buFont typeface="Comic Sans MS"/>
                <a:buAutoNum type="arabicPeriod"/>
              </a:pPr>
              <a:r>
                <a:rPr b="1" lang="en-GB" sz="1600">
                  <a:latin typeface="Comic Sans MS"/>
                  <a:ea typeface="Comic Sans MS"/>
                  <a:cs typeface="Comic Sans MS"/>
                  <a:sym typeface="Comic Sans MS"/>
                </a:rPr>
                <a:t>Do you want this/that apple?</a:t>
              </a:r>
              <a:endParaRPr b="1" sz="1600"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-33020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1600"/>
                <a:buFont typeface="Comic Sans MS"/>
                <a:buAutoNum type="arabicPeriod"/>
              </a:pPr>
              <a:r>
                <a:rPr b="1" lang="en-GB" sz="1600">
                  <a:latin typeface="Comic Sans MS"/>
                  <a:ea typeface="Comic Sans MS"/>
                  <a:cs typeface="Comic Sans MS"/>
                  <a:sym typeface="Comic Sans MS"/>
                </a:rPr>
                <a:t>Please pass me this/that book.</a:t>
              </a:r>
              <a:endParaRPr b="1" sz="1600"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-33020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1600"/>
                <a:buFont typeface="Comic Sans MS"/>
                <a:buAutoNum type="arabicPeriod"/>
              </a:pPr>
              <a:r>
                <a:rPr b="1" lang="en-GB" sz="1600">
                  <a:latin typeface="Comic Sans MS"/>
                  <a:ea typeface="Comic Sans MS"/>
                  <a:cs typeface="Comic Sans MS"/>
                  <a:sym typeface="Comic Sans MS"/>
                </a:rPr>
                <a:t>This/that is a big butterfly. </a:t>
              </a:r>
              <a:endParaRPr b="1" sz="1600"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-33020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1600"/>
                <a:buFont typeface="Comic Sans MS"/>
                <a:buAutoNum type="arabicPeriod"/>
              </a:pPr>
              <a:r>
                <a:rPr b="1" lang="en-GB" sz="1600">
                  <a:latin typeface="Comic Sans MS"/>
                  <a:ea typeface="Comic Sans MS"/>
                  <a:cs typeface="Comic Sans MS"/>
                  <a:sym typeface="Comic Sans MS"/>
                </a:rPr>
                <a:t>What is this/that?</a:t>
              </a:r>
              <a:endParaRPr b="1" sz="1600"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-33020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1600"/>
                <a:buFont typeface="Comic Sans MS"/>
                <a:buAutoNum type="arabicPeriod"/>
              </a:pPr>
              <a:r>
                <a:rPr b="1" lang="en-GB" sz="1600">
                  <a:latin typeface="Comic Sans MS"/>
                  <a:ea typeface="Comic Sans MS"/>
                  <a:cs typeface="Comic Sans MS"/>
                  <a:sym typeface="Comic Sans MS"/>
                </a:rPr>
                <a:t>I saw this/that flower in the shop. </a:t>
              </a:r>
              <a:endParaRPr b="1" sz="16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pic>
          <p:nvPicPr>
            <p:cNvPr descr="Vector graphics of tilted apple | Public domain vectors" id="448" name="Google Shape;448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72200" y="568075"/>
              <a:ext cx="415100" cy="5749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9" name="Google Shape;449;p30"/>
            <p:cNvCxnSpPr/>
            <p:nvPr/>
          </p:nvCxnSpPr>
          <p:spPr>
            <a:xfrm flipH="1" rot="10800000">
              <a:off x="3934800" y="931738"/>
              <a:ext cx="2161200" cy="537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450" name="Google Shape;450;p30"/>
            <p:cNvCxnSpPr/>
            <p:nvPr/>
          </p:nvCxnSpPr>
          <p:spPr>
            <a:xfrm flipH="1" rot="10800000">
              <a:off x="3934525" y="488375"/>
              <a:ext cx="526500" cy="192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descr="Book cover vector illustration | Free SVG" id="451" name="Google Shape;451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691841">
              <a:off x="6213449" y="1177675"/>
              <a:ext cx="574924" cy="5749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2" name="Google Shape;452;p30"/>
            <p:cNvCxnSpPr/>
            <p:nvPr/>
          </p:nvCxnSpPr>
          <p:spPr>
            <a:xfrm flipH="1" rot="10800000">
              <a:off x="4011000" y="1465138"/>
              <a:ext cx="2161200" cy="537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pic>
          <p:nvPicPr>
            <p:cNvPr descr="Vector image of orange butterfly with wide spread wings | Free SVG" id="453" name="Google Shape;453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419600" y="1583825"/>
              <a:ext cx="778375" cy="7783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4" name="Google Shape;454;p30"/>
            <p:cNvCxnSpPr/>
            <p:nvPr/>
          </p:nvCxnSpPr>
          <p:spPr>
            <a:xfrm flipH="1" rot="10800000">
              <a:off x="3858325" y="1936175"/>
              <a:ext cx="526500" cy="192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descr="Sun vector image | Public domain vectors" id="455" name="Google Shape;455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629400" y="2034525"/>
              <a:ext cx="708675" cy="708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6" name="Google Shape;456;p30"/>
            <p:cNvCxnSpPr>
              <a:endCxn id="455" idx="1"/>
            </p:cNvCxnSpPr>
            <p:nvPr/>
          </p:nvCxnSpPr>
          <p:spPr>
            <a:xfrm flipH="1" rot="10800000">
              <a:off x="2891700" y="2388863"/>
              <a:ext cx="3737700" cy="609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pic>
          <p:nvPicPr>
            <p:cNvPr descr="Flower Pink Daisy Cut - Free image on Pixabay" id="457" name="Google Shape;457;p3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059150" y="2602724"/>
              <a:ext cx="778374" cy="78712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8" name="Google Shape;458;p30"/>
            <p:cNvCxnSpPr/>
            <p:nvPr/>
          </p:nvCxnSpPr>
          <p:spPr>
            <a:xfrm flipH="1" rot="10800000">
              <a:off x="4544125" y="2926775"/>
              <a:ext cx="526500" cy="192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descr="Free photo Icon Mark Sign Symbol Tick Check Orange Isolated - Max ..." id="459" name="Google Shape;459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38200" y="262095"/>
              <a:ext cx="293980" cy="3216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0" name="Google Shape;460;p30"/>
          <p:cNvSpPr txBox="1"/>
          <p:nvPr/>
        </p:nvSpPr>
        <p:spPr>
          <a:xfrm>
            <a:off x="533400" y="381000"/>
            <a:ext cx="794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Ex. 1 :</a:t>
            </a:r>
            <a:r>
              <a:rPr b="1" lang="en-GB" sz="18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Tick the correct answer. Follow the example.</a:t>
            </a:r>
            <a:r>
              <a:rPr b="1" lang="en-GB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/>
          </a:p>
        </p:txBody>
      </p:sp>
      <p:grpSp>
        <p:nvGrpSpPr>
          <p:cNvPr id="461" name="Google Shape;461;p30"/>
          <p:cNvGrpSpPr/>
          <p:nvPr/>
        </p:nvGrpSpPr>
        <p:grpSpPr>
          <a:xfrm>
            <a:off x="1600200" y="1862295"/>
            <a:ext cx="2503780" cy="2302874"/>
            <a:chOff x="838200" y="795495"/>
            <a:chExt cx="2503780" cy="2302874"/>
          </a:xfrm>
        </p:grpSpPr>
        <p:pic>
          <p:nvPicPr>
            <p:cNvPr descr="Free photo Icon Mark Sign Symbol Tick Check Orange Isolated - Max ..." id="462" name="Google Shape;462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743200" y="795495"/>
              <a:ext cx="293980" cy="32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ee photo Icon Mark Sign Symbol Tick Check Orange Isolated - Max ..." id="463" name="Google Shape;463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48000" y="1252695"/>
              <a:ext cx="293980" cy="32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ee photo Icon Mark Sign Symbol Tick Check Orange Isolated - Max ..." id="464" name="Google Shape;464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838200" y="1709895"/>
              <a:ext cx="293980" cy="32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ee photo Icon Mark Sign Symbol Tick Check Orange Isolated - Max ..." id="465" name="Google Shape;465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438400" y="2243295"/>
              <a:ext cx="293980" cy="32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ee photo Icon Mark Sign Symbol Tick Check Orange Isolated - Max ..." id="466" name="Google Shape;466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600200" y="2776695"/>
              <a:ext cx="293980" cy="3216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1"/>
          <p:cNvSpPr/>
          <p:nvPr/>
        </p:nvSpPr>
        <p:spPr>
          <a:xfrm>
            <a:off x="34750" y="17550"/>
            <a:ext cx="9144000" cy="510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E59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1"/>
          <p:cNvSpPr txBox="1"/>
          <p:nvPr/>
        </p:nvSpPr>
        <p:spPr>
          <a:xfrm>
            <a:off x="533400" y="381000"/>
            <a:ext cx="79476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Ex. 2 :</a:t>
            </a:r>
            <a:r>
              <a:rPr b="1" lang="en-GB" sz="18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 the balloons with ‘this’ -pink and balloons with that -‘green’. Count and write the number of balloons with ‘this’ and ‘that’ in the box below. </a:t>
            </a:r>
            <a:endParaRPr sz="1800"/>
          </a:p>
        </p:txBody>
      </p:sp>
      <p:grpSp>
        <p:nvGrpSpPr>
          <p:cNvPr id="473" name="Google Shape;473;p31"/>
          <p:cNvGrpSpPr/>
          <p:nvPr/>
        </p:nvGrpSpPr>
        <p:grpSpPr>
          <a:xfrm>
            <a:off x="237354" y="1751848"/>
            <a:ext cx="6889367" cy="3115029"/>
            <a:chOff x="152400" y="173300"/>
            <a:chExt cx="7131850" cy="5595526"/>
          </a:xfrm>
        </p:grpSpPr>
        <p:pic>
          <p:nvPicPr>
            <p:cNvPr descr="Balloon Icon Decoration - Free image on Pixabay" id="474" name="Google Shape;47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325700"/>
              <a:ext cx="1264450" cy="2776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5" name="Google Shape;475;p31"/>
            <p:cNvSpPr txBox="1"/>
            <p:nvPr/>
          </p:nvSpPr>
          <p:spPr>
            <a:xfrm>
              <a:off x="335125" y="377722"/>
              <a:ext cx="861600" cy="12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Comic Sans MS"/>
                  <a:ea typeface="Comic Sans MS"/>
                  <a:cs typeface="Comic Sans MS"/>
                  <a:sym typeface="Comic Sans MS"/>
                </a:rPr>
                <a:t>This is a green balloon. </a:t>
              </a:r>
              <a:endParaRPr sz="11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pic>
          <p:nvPicPr>
            <p:cNvPr descr="Balloon Icon Decoration - Free image on Pixabay" id="476" name="Google Shape;476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71600" y="859100"/>
              <a:ext cx="1264450" cy="2776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7" name="Google Shape;477;p31"/>
            <p:cNvSpPr txBox="1"/>
            <p:nvPr/>
          </p:nvSpPr>
          <p:spPr>
            <a:xfrm>
              <a:off x="1554325" y="911122"/>
              <a:ext cx="861600" cy="12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Comic Sans MS"/>
                  <a:ea typeface="Comic Sans MS"/>
                  <a:cs typeface="Comic Sans MS"/>
                  <a:sym typeface="Comic Sans MS"/>
                </a:rPr>
                <a:t>That is a yellow balloon. </a:t>
              </a:r>
              <a:endParaRPr sz="11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pic>
          <p:nvPicPr>
            <p:cNvPr descr="Balloon Icon Decoration - Free image on Pixabay" id="478" name="Google Shape;478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67000" y="173300"/>
              <a:ext cx="1264450" cy="2776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9" name="Google Shape;479;p31"/>
            <p:cNvSpPr txBox="1"/>
            <p:nvPr/>
          </p:nvSpPr>
          <p:spPr>
            <a:xfrm>
              <a:off x="2849725" y="225322"/>
              <a:ext cx="861600" cy="12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Comic Sans MS"/>
                  <a:ea typeface="Comic Sans MS"/>
                  <a:cs typeface="Comic Sans MS"/>
                  <a:sym typeface="Comic Sans MS"/>
                </a:rPr>
                <a:t>That is an orange balloon. </a:t>
              </a:r>
              <a:endParaRPr sz="11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pic>
          <p:nvPicPr>
            <p:cNvPr descr="Balloon Icon Decoration - Free image on Pixabay" id="480" name="Google Shape;480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10000" y="782900"/>
              <a:ext cx="1264450" cy="2776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1" name="Google Shape;481;p31"/>
            <p:cNvSpPr txBox="1"/>
            <p:nvPr/>
          </p:nvSpPr>
          <p:spPr>
            <a:xfrm>
              <a:off x="3992725" y="834922"/>
              <a:ext cx="861600" cy="12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Comic Sans MS"/>
                  <a:ea typeface="Comic Sans MS"/>
                  <a:cs typeface="Comic Sans MS"/>
                  <a:sym typeface="Comic Sans MS"/>
                </a:rPr>
                <a:t>This is a brown balloon. </a:t>
              </a:r>
              <a:endParaRPr sz="11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pic>
          <p:nvPicPr>
            <p:cNvPr descr="Balloon Icon Decoration - Free image on Pixabay" id="482" name="Google Shape;482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8600" y="2687900"/>
              <a:ext cx="1264450" cy="2776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p31"/>
            <p:cNvSpPr txBox="1"/>
            <p:nvPr/>
          </p:nvSpPr>
          <p:spPr>
            <a:xfrm>
              <a:off x="411325" y="2739922"/>
              <a:ext cx="861600" cy="12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Comic Sans MS"/>
                  <a:ea typeface="Comic Sans MS"/>
                  <a:cs typeface="Comic Sans MS"/>
                  <a:sym typeface="Comic Sans MS"/>
                </a:rPr>
                <a:t>That is a pink balloon. </a:t>
              </a:r>
              <a:endParaRPr sz="11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pic>
          <p:nvPicPr>
            <p:cNvPr descr="Balloon Icon Decoration - Free image on Pixabay" id="484" name="Google Shape;48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00200" y="2992700"/>
              <a:ext cx="1264450" cy="2776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5" name="Google Shape;485;p31"/>
            <p:cNvSpPr txBox="1"/>
            <p:nvPr/>
          </p:nvSpPr>
          <p:spPr>
            <a:xfrm>
              <a:off x="1782925" y="3044722"/>
              <a:ext cx="861600" cy="12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Comic Sans MS"/>
                  <a:ea typeface="Comic Sans MS"/>
                  <a:cs typeface="Comic Sans MS"/>
                  <a:sym typeface="Comic Sans MS"/>
                </a:rPr>
                <a:t>This is an orange balloon. </a:t>
              </a:r>
              <a:endParaRPr sz="11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pic>
          <p:nvPicPr>
            <p:cNvPr descr="Balloon Icon Decoration - Free image on Pixabay" id="486" name="Google Shape;486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64650" y="2306900"/>
              <a:ext cx="1264450" cy="2776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7" name="Google Shape;487;p31"/>
            <p:cNvSpPr txBox="1"/>
            <p:nvPr/>
          </p:nvSpPr>
          <p:spPr>
            <a:xfrm>
              <a:off x="3047375" y="2358922"/>
              <a:ext cx="861600" cy="12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Comic Sans MS"/>
                  <a:ea typeface="Comic Sans MS"/>
                  <a:cs typeface="Comic Sans MS"/>
                  <a:sym typeface="Comic Sans MS"/>
                </a:rPr>
                <a:t>This is a red balloon. </a:t>
              </a:r>
              <a:endParaRPr sz="11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pic>
          <p:nvPicPr>
            <p:cNvPr descr="Balloon Icon Decoration - Free image on Pixabay" id="488" name="Google Shape;488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0" y="2764100"/>
              <a:ext cx="1264450" cy="2776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p31"/>
            <p:cNvSpPr txBox="1"/>
            <p:nvPr/>
          </p:nvSpPr>
          <p:spPr>
            <a:xfrm>
              <a:off x="4297525" y="2816122"/>
              <a:ext cx="861600" cy="12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Comic Sans MS"/>
                  <a:ea typeface="Comic Sans MS"/>
                  <a:cs typeface="Comic Sans MS"/>
                  <a:sym typeface="Comic Sans MS"/>
                </a:rPr>
                <a:t>That is a green balloon. </a:t>
              </a:r>
              <a:endParaRPr sz="11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pic>
          <p:nvPicPr>
            <p:cNvPr descr="Balloon Icon Decoration - Free image on Pixabay" id="490" name="Google Shape;490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05400" y="173300"/>
              <a:ext cx="1264450" cy="2776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1" name="Google Shape;491;p31"/>
            <p:cNvSpPr txBox="1"/>
            <p:nvPr/>
          </p:nvSpPr>
          <p:spPr>
            <a:xfrm>
              <a:off x="5288125" y="225322"/>
              <a:ext cx="861600" cy="12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Comic Sans MS"/>
                  <a:ea typeface="Comic Sans MS"/>
                  <a:cs typeface="Comic Sans MS"/>
                  <a:sym typeface="Comic Sans MS"/>
                </a:rPr>
                <a:t>That is a red balloon. </a:t>
              </a:r>
              <a:endParaRPr sz="11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pic>
          <p:nvPicPr>
            <p:cNvPr descr="Balloon Icon Decoration - Free image on Pixabay" id="492" name="Google Shape;492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62600" y="1468700"/>
              <a:ext cx="1264450" cy="2776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3" name="Google Shape;493;p31"/>
            <p:cNvSpPr txBox="1"/>
            <p:nvPr/>
          </p:nvSpPr>
          <p:spPr>
            <a:xfrm>
              <a:off x="5745325" y="1520722"/>
              <a:ext cx="861600" cy="12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Comic Sans MS"/>
                  <a:ea typeface="Comic Sans MS"/>
                  <a:cs typeface="Comic Sans MS"/>
                  <a:sym typeface="Comic Sans MS"/>
                </a:rPr>
                <a:t>This is a yellow balloon. </a:t>
              </a:r>
              <a:endParaRPr sz="11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pic>
          <p:nvPicPr>
            <p:cNvPr descr="Balloon Icon Decoration - Free image on Pixabay" id="494" name="Google Shape;49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19800" y="2764100"/>
              <a:ext cx="1264450" cy="2776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5" name="Google Shape;495;p31"/>
            <p:cNvSpPr txBox="1"/>
            <p:nvPr/>
          </p:nvSpPr>
          <p:spPr>
            <a:xfrm>
              <a:off x="6202525" y="2816122"/>
              <a:ext cx="861600" cy="124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Comic Sans MS"/>
                  <a:ea typeface="Comic Sans MS"/>
                  <a:cs typeface="Comic Sans MS"/>
                  <a:sym typeface="Comic Sans MS"/>
                </a:rPr>
                <a:t>That is a blue balloon. </a:t>
              </a:r>
              <a:endParaRPr sz="11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496" name="Google Shape;496;p31"/>
          <p:cNvSpPr/>
          <p:nvPr/>
        </p:nvSpPr>
        <p:spPr>
          <a:xfrm>
            <a:off x="7577950" y="1507750"/>
            <a:ext cx="985800" cy="97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Comic Sans MS"/>
                <a:ea typeface="Comic Sans MS"/>
                <a:cs typeface="Comic Sans MS"/>
                <a:sym typeface="Comic Sans MS"/>
              </a:rPr>
              <a:t>This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Comic Sans MS"/>
                <a:ea typeface="Comic Sans MS"/>
                <a:cs typeface="Comic Sans MS"/>
                <a:sym typeface="Comic Sans MS"/>
              </a:rPr>
              <a:t>____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7" name="Google Shape;497;p31"/>
          <p:cNvSpPr/>
          <p:nvPr/>
        </p:nvSpPr>
        <p:spPr>
          <a:xfrm>
            <a:off x="7577950" y="3260350"/>
            <a:ext cx="985800" cy="97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Comic Sans MS"/>
                <a:ea typeface="Comic Sans MS"/>
                <a:cs typeface="Comic Sans MS"/>
                <a:sym typeface="Comic Sans MS"/>
              </a:rPr>
              <a:t>That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Comic Sans MS"/>
                <a:ea typeface="Comic Sans MS"/>
                <a:cs typeface="Comic Sans MS"/>
                <a:sym typeface="Comic Sans MS"/>
              </a:rPr>
              <a:t>____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8" name="Google Shape;498;p31"/>
          <p:cNvSpPr/>
          <p:nvPr/>
        </p:nvSpPr>
        <p:spPr>
          <a:xfrm>
            <a:off x="7577950" y="1507750"/>
            <a:ext cx="985800" cy="97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Comic Sans MS"/>
                <a:ea typeface="Comic Sans MS"/>
                <a:cs typeface="Comic Sans MS"/>
                <a:sym typeface="Comic Sans MS"/>
              </a:rPr>
              <a:t>This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en-GB" sz="1900" u="sng"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sz="1900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9" name="Google Shape;499;p31"/>
          <p:cNvSpPr/>
          <p:nvPr/>
        </p:nvSpPr>
        <p:spPr>
          <a:xfrm>
            <a:off x="7577950" y="3260350"/>
            <a:ext cx="985800" cy="97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Comic Sans MS"/>
                <a:ea typeface="Comic Sans MS"/>
                <a:cs typeface="Comic Sans MS"/>
                <a:sym typeface="Comic Sans MS"/>
              </a:rPr>
              <a:t>That</a:t>
            </a:r>
            <a:endParaRPr sz="19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Comic Sans MS"/>
                <a:ea typeface="Comic Sans MS"/>
                <a:cs typeface="Comic Sans MS"/>
                <a:sym typeface="Comic Sans MS"/>
              </a:rPr>
              <a:t>    </a:t>
            </a:r>
            <a:r>
              <a:rPr lang="en-GB" sz="1900" u="sng"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endParaRPr sz="1900" u="sng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2"/>
          <p:cNvSpPr/>
          <p:nvPr/>
        </p:nvSpPr>
        <p:spPr>
          <a:xfrm>
            <a:off x="17425" y="35175"/>
            <a:ext cx="9144000" cy="510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E59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2"/>
          <p:cNvSpPr txBox="1"/>
          <p:nvPr/>
        </p:nvSpPr>
        <p:spPr>
          <a:xfrm>
            <a:off x="533400" y="381000"/>
            <a:ext cx="794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Ex. 3 :</a:t>
            </a:r>
            <a:r>
              <a:rPr b="1" lang="en-GB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en-GB" sz="18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Match the picture to the correct word. Follow the example.</a:t>
            </a:r>
            <a:endParaRPr sz="2200"/>
          </a:p>
        </p:txBody>
      </p:sp>
      <p:grpSp>
        <p:nvGrpSpPr>
          <p:cNvPr id="506" name="Google Shape;506;p32"/>
          <p:cNvGrpSpPr/>
          <p:nvPr/>
        </p:nvGrpSpPr>
        <p:grpSpPr>
          <a:xfrm>
            <a:off x="1797980" y="1032700"/>
            <a:ext cx="5501843" cy="3920572"/>
            <a:chOff x="274000" y="58425"/>
            <a:chExt cx="6329050" cy="5656575"/>
          </a:xfrm>
        </p:grpSpPr>
        <p:sp>
          <p:nvSpPr>
            <p:cNvPr id="507" name="Google Shape;507;p32"/>
            <p:cNvSpPr/>
            <p:nvPr/>
          </p:nvSpPr>
          <p:spPr>
            <a:xfrm>
              <a:off x="2929375" y="890500"/>
              <a:ext cx="1091400" cy="9669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FF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latin typeface="Comic Sans MS"/>
                  <a:ea typeface="Comic Sans MS"/>
                  <a:cs typeface="Comic Sans MS"/>
                  <a:sym typeface="Comic Sans MS"/>
                </a:rPr>
                <a:t>This </a:t>
              </a:r>
              <a:endParaRPr sz="24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8" name="Google Shape;508;p32"/>
            <p:cNvSpPr/>
            <p:nvPr/>
          </p:nvSpPr>
          <p:spPr>
            <a:xfrm>
              <a:off x="2929375" y="2566900"/>
              <a:ext cx="1091400" cy="9669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latin typeface="Comic Sans MS"/>
                  <a:ea typeface="Comic Sans MS"/>
                  <a:cs typeface="Comic Sans MS"/>
                  <a:sym typeface="Comic Sans MS"/>
                </a:rPr>
                <a:t>That </a:t>
              </a:r>
              <a:endParaRPr sz="24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9" name="Google Shape;509;p32"/>
            <p:cNvSpPr/>
            <p:nvPr/>
          </p:nvSpPr>
          <p:spPr>
            <a:xfrm>
              <a:off x="5382700" y="2877825"/>
              <a:ext cx="1215900" cy="12540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2"/>
            <p:cNvSpPr/>
            <p:nvPr/>
          </p:nvSpPr>
          <p:spPr>
            <a:xfrm>
              <a:off x="5382700" y="1506225"/>
              <a:ext cx="1215900" cy="12540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32"/>
            <p:cNvSpPr/>
            <p:nvPr/>
          </p:nvSpPr>
          <p:spPr>
            <a:xfrm>
              <a:off x="5382700" y="58425"/>
              <a:ext cx="1215900" cy="12540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2"/>
            <p:cNvSpPr/>
            <p:nvPr/>
          </p:nvSpPr>
          <p:spPr>
            <a:xfrm>
              <a:off x="5382700" y="4325625"/>
              <a:ext cx="1215900" cy="12540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2"/>
            <p:cNvSpPr/>
            <p:nvPr/>
          </p:nvSpPr>
          <p:spPr>
            <a:xfrm>
              <a:off x="353500" y="2877825"/>
              <a:ext cx="1215900" cy="12540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353500" y="1506225"/>
              <a:ext cx="1215900" cy="12540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353500" y="58425"/>
              <a:ext cx="1215900" cy="12540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353500" y="4325625"/>
              <a:ext cx="1215900" cy="12540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File:Cricket-ball-demo.png - Wikipedia" id="517" name="Google Shape;517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084" y="176100"/>
              <a:ext cx="985616" cy="96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ooter Motor White - Free photo on Pixabay" id="518" name="Google Shape;518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989000" y="5134050"/>
              <a:ext cx="614050" cy="428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rtoon Tree Isolated | Free SVG" id="519" name="Google Shape;519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6400" y="3635625"/>
              <a:ext cx="479175" cy="47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eroplane Plane Airplane - Free vector graphic on Pixabay" id="520" name="Google Shape;520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760400" y="162293"/>
              <a:ext cx="808351" cy="405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d | Free SVG" id="521" name="Google Shape;521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01800" y="4174000"/>
              <a:ext cx="1091400" cy="154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lue bird with red wings | Free SVG" id="522" name="Google Shape;522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79400" y="1527300"/>
              <a:ext cx="1215900" cy="121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encil Graphite Glitter - Free vector graphic on Pixabay" id="523" name="Google Shape;523;p3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141400" y="2991375"/>
              <a:ext cx="392407" cy="404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tar | Free SVG" id="524" name="Google Shape;524;p3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74000" y="1519550"/>
              <a:ext cx="614051" cy="6140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25" name="Google Shape;525;p32"/>
            <p:cNvCxnSpPr>
              <a:stCxn id="515" idx="3"/>
            </p:cNvCxnSpPr>
            <p:nvPr/>
          </p:nvCxnSpPr>
          <p:spPr>
            <a:xfrm>
              <a:off x="1569400" y="685425"/>
              <a:ext cx="1388700" cy="492300"/>
            </a:xfrm>
            <a:prstGeom prst="straightConnector1">
              <a:avLst/>
            </a:prstGeom>
            <a:noFill/>
            <a:ln cap="flat" cmpd="sng" w="9525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526" name="Google Shape;526;p32"/>
          <p:cNvCxnSpPr/>
          <p:nvPr/>
        </p:nvCxnSpPr>
        <p:spPr>
          <a:xfrm flipH="1" rot="10800000">
            <a:off x="2944200" y="1738150"/>
            <a:ext cx="1173300" cy="29601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7" name="Google Shape;527;p32"/>
          <p:cNvCxnSpPr/>
          <p:nvPr/>
        </p:nvCxnSpPr>
        <p:spPr>
          <a:xfrm>
            <a:off x="5061743" y="1738274"/>
            <a:ext cx="1190100" cy="5157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8" name="Google Shape;528;p32"/>
          <p:cNvCxnSpPr/>
          <p:nvPr/>
        </p:nvCxnSpPr>
        <p:spPr>
          <a:xfrm>
            <a:off x="2944200" y="2753912"/>
            <a:ext cx="1173300" cy="5121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9" name="Google Shape;529;p32"/>
          <p:cNvCxnSpPr/>
          <p:nvPr/>
        </p:nvCxnSpPr>
        <p:spPr>
          <a:xfrm flipH="1" rot="10800000">
            <a:off x="2944200" y="3266078"/>
            <a:ext cx="1173300" cy="1128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0" name="Google Shape;530;p32"/>
          <p:cNvCxnSpPr/>
          <p:nvPr/>
        </p:nvCxnSpPr>
        <p:spPr>
          <a:xfrm>
            <a:off x="5061743" y="3265968"/>
            <a:ext cx="1188600" cy="14127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1" name="Google Shape;531;p32"/>
          <p:cNvCxnSpPr/>
          <p:nvPr/>
        </p:nvCxnSpPr>
        <p:spPr>
          <a:xfrm>
            <a:off x="5053373" y="3077353"/>
            <a:ext cx="1198500" cy="6348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2" name="Google Shape;532;p32"/>
          <p:cNvCxnSpPr/>
          <p:nvPr/>
        </p:nvCxnSpPr>
        <p:spPr>
          <a:xfrm flipH="1" rot="10800000">
            <a:off x="5045090" y="1420753"/>
            <a:ext cx="1206900" cy="16566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4.googleusercontent.com/UrEiAxLx1NyqWBsM5nvLGtssb5zzj-CxTHh-VfYjWoRfQNeAUxqjgA87Wk6GjKQhmByc1knp9QDF-1VWXcfx39BQd9mfRUC4ycAZSNP2EeV06foyaBOjBaesIa6xaSvxFJ4l5S99" id="203" name="Google Shape;20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2850" y="166763"/>
            <a:ext cx="756600" cy="766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1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205" name="Google Shape;205;p15"/>
            <p:cNvSpPr txBox="1"/>
            <p:nvPr/>
          </p:nvSpPr>
          <p:spPr>
            <a:xfrm>
              <a:off x="1324475" y="1132950"/>
              <a:ext cx="6645900" cy="517800"/>
            </a:xfrm>
            <a:prstGeom prst="rect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2200">
                  <a:solidFill>
                    <a:srgbClr val="3A3A3A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Learning Outcome</a:t>
              </a:r>
              <a:endParaRPr sz="2200">
                <a:solidFill>
                  <a:srgbClr val="3A3A3A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06" name="Google Shape;206;p15"/>
            <p:cNvSpPr txBox="1"/>
            <p:nvPr/>
          </p:nvSpPr>
          <p:spPr>
            <a:xfrm>
              <a:off x="1324476" y="2855350"/>
              <a:ext cx="6645900" cy="814800"/>
            </a:xfrm>
            <a:prstGeom prst="rect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2200">
                  <a:solidFill>
                    <a:srgbClr val="3A3A3A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Materials required: </a:t>
              </a:r>
              <a:r>
                <a:rPr lang="en-GB" sz="2200">
                  <a:latin typeface="Comic Sans MS"/>
                  <a:ea typeface="Comic Sans MS"/>
                  <a:cs typeface="Comic Sans MS"/>
                  <a:sym typeface="Comic Sans MS"/>
                </a:rPr>
                <a:t>Lesson Plan No.: U1_GLP4</a:t>
              </a:r>
              <a:endParaRPr sz="2200"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457200" lvl="0" marL="22860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>
                  <a:latin typeface="Comic Sans MS"/>
                  <a:ea typeface="Comic Sans MS"/>
                  <a:cs typeface="Comic Sans MS"/>
                  <a:sym typeface="Comic Sans MS"/>
                </a:rPr>
                <a:t>Worksheet No.: U1_GWS4</a:t>
              </a:r>
              <a:endParaRPr sz="2200">
                <a:solidFill>
                  <a:srgbClr val="3A3A3A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07" name="Google Shape;207;p15"/>
            <p:cNvSpPr txBox="1"/>
            <p:nvPr/>
          </p:nvSpPr>
          <p:spPr>
            <a:xfrm>
              <a:off x="1324560" y="1650745"/>
              <a:ext cx="6645900" cy="1200600"/>
            </a:xfrm>
            <a:prstGeom prst="rect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68300" lvl="0" marL="5715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2200"/>
                <a:buFont typeface="Comic Sans MS"/>
                <a:buAutoNum type="arabicPeriod"/>
              </a:pPr>
              <a:r>
                <a:rPr lang="en-GB" sz="2200">
                  <a:latin typeface="Comic Sans MS"/>
                  <a:ea typeface="Comic Sans MS"/>
                  <a:cs typeface="Comic Sans MS"/>
                  <a:sym typeface="Comic Sans MS"/>
                </a:rPr>
                <a:t>SWBAT understand the difference between ‘here’ and ‘there’.</a:t>
              </a:r>
              <a:endParaRPr sz="2200"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-368300" lvl="0" marL="5715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2200"/>
                <a:buFont typeface="Comic Sans MS"/>
                <a:buAutoNum type="arabicPeriod"/>
              </a:pPr>
              <a:r>
                <a:rPr lang="en-GB" sz="2200">
                  <a:latin typeface="Comic Sans MS"/>
                  <a:ea typeface="Comic Sans MS"/>
                  <a:cs typeface="Comic Sans MS"/>
                  <a:sym typeface="Comic Sans MS"/>
                </a:rPr>
                <a:t>SWBAT use ‘here’ and ‘there’  appropriately.</a:t>
              </a:r>
              <a:endParaRPr sz="22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grpSp>
          <p:nvGrpSpPr>
            <p:cNvPr id="208" name="Google Shape;208;p15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pic>
            <p:nvPicPr>
              <p:cNvPr id="209" name="Google Shape;209;p1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0" y="0"/>
                <a:ext cx="1324550" cy="1324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1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417575" y="3546200"/>
                <a:ext cx="1726425" cy="1597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3"/>
          <p:cNvSpPr/>
          <p:nvPr/>
        </p:nvSpPr>
        <p:spPr>
          <a:xfrm>
            <a:off x="17425" y="35175"/>
            <a:ext cx="9144000" cy="510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E59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33"/>
          <p:cNvSpPr txBox="1"/>
          <p:nvPr/>
        </p:nvSpPr>
        <p:spPr>
          <a:xfrm>
            <a:off x="386200" y="221675"/>
            <a:ext cx="794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Ex. 4 :</a:t>
            </a:r>
            <a:r>
              <a:rPr b="1" lang="en-GB" sz="18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en-GB" sz="18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Write the correct word in the blanks.</a:t>
            </a:r>
            <a:r>
              <a:rPr b="1" lang="en-GB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/>
          </a:p>
        </p:txBody>
      </p:sp>
      <p:grpSp>
        <p:nvGrpSpPr>
          <p:cNvPr id="539" name="Google Shape;539;p33"/>
          <p:cNvGrpSpPr/>
          <p:nvPr/>
        </p:nvGrpSpPr>
        <p:grpSpPr>
          <a:xfrm>
            <a:off x="1828871" y="1056941"/>
            <a:ext cx="4248429" cy="3987633"/>
            <a:chOff x="1752600" y="444800"/>
            <a:chExt cx="4394775" cy="4599877"/>
          </a:xfrm>
        </p:grpSpPr>
        <p:pic>
          <p:nvPicPr>
            <p:cNvPr id="540" name="Google Shape;540;p33"/>
            <p:cNvPicPr preferRelativeResize="0"/>
            <p:nvPr/>
          </p:nvPicPr>
          <p:blipFill rotWithShape="1">
            <a:blip r:embed="rId3">
              <a:alphaModFix/>
            </a:blip>
            <a:srcRect b="17703" l="0" r="0" t="8222"/>
            <a:stretch/>
          </p:blipFill>
          <p:spPr>
            <a:xfrm>
              <a:off x="1752600" y="444800"/>
              <a:ext cx="4394775" cy="459987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1" name="Google Shape;541;p33"/>
            <p:cNvCxnSpPr/>
            <p:nvPr/>
          </p:nvCxnSpPr>
          <p:spPr>
            <a:xfrm>
              <a:off x="4872675" y="756475"/>
              <a:ext cx="564900" cy="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42" name="Google Shape;542;p33"/>
            <p:cNvCxnSpPr/>
            <p:nvPr/>
          </p:nvCxnSpPr>
          <p:spPr>
            <a:xfrm>
              <a:off x="4415475" y="2051875"/>
              <a:ext cx="564900" cy="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43" name="Google Shape;543;p33"/>
            <p:cNvCxnSpPr/>
            <p:nvPr/>
          </p:nvCxnSpPr>
          <p:spPr>
            <a:xfrm>
              <a:off x="4367600" y="2575700"/>
              <a:ext cx="564900" cy="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44" name="Google Shape;544;p33"/>
            <p:cNvCxnSpPr/>
            <p:nvPr/>
          </p:nvCxnSpPr>
          <p:spPr>
            <a:xfrm>
              <a:off x="4415475" y="3594625"/>
              <a:ext cx="564900" cy="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45" name="Google Shape;545;p33"/>
            <p:cNvCxnSpPr/>
            <p:nvPr/>
          </p:nvCxnSpPr>
          <p:spPr>
            <a:xfrm>
              <a:off x="4339275" y="4642675"/>
              <a:ext cx="564900" cy="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546" name="Google Shape;546;p33"/>
          <p:cNvSpPr txBox="1"/>
          <p:nvPr/>
        </p:nvSpPr>
        <p:spPr>
          <a:xfrm>
            <a:off x="2081342" y="1770450"/>
            <a:ext cx="52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</a:t>
            </a:r>
            <a:endParaRPr sz="11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7" name="Google Shape;547;p33"/>
          <p:cNvSpPr txBox="1"/>
          <p:nvPr/>
        </p:nvSpPr>
        <p:spPr>
          <a:xfrm>
            <a:off x="2019950" y="3090254"/>
            <a:ext cx="52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</a:t>
            </a:r>
            <a:endParaRPr sz="11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8" name="Google Shape;548;p33"/>
          <p:cNvSpPr txBox="1"/>
          <p:nvPr/>
        </p:nvSpPr>
        <p:spPr>
          <a:xfrm>
            <a:off x="2081342" y="4014117"/>
            <a:ext cx="52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</a:t>
            </a:r>
            <a:endParaRPr sz="11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9" name="Google Shape;549;p33"/>
          <p:cNvSpPr txBox="1"/>
          <p:nvPr/>
        </p:nvSpPr>
        <p:spPr>
          <a:xfrm>
            <a:off x="2081342" y="2232381"/>
            <a:ext cx="52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That </a:t>
            </a:r>
            <a:endParaRPr sz="11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0" name="Google Shape;550;p33"/>
          <p:cNvSpPr txBox="1"/>
          <p:nvPr/>
        </p:nvSpPr>
        <p:spPr>
          <a:xfrm>
            <a:off x="2019950" y="2628323"/>
            <a:ext cx="52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That </a:t>
            </a:r>
            <a:endParaRPr sz="11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1" name="Google Shape;551;p33"/>
          <p:cNvSpPr txBox="1"/>
          <p:nvPr/>
        </p:nvSpPr>
        <p:spPr>
          <a:xfrm>
            <a:off x="2081342" y="3552185"/>
            <a:ext cx="52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That </a:t>
            </a:r>
            <a:endParaRPr sz="11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2" name="Google Shape;552;p33"/>
          <p:cNvSpPr txBox="1"/>
          <p:nvPr/>
        </p:nvSpPr>
        <p:spPr>
          <a:xfrm>
            <a:off x="2142734" y="4476048"/>
            <a:ext cx="52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That </a:t>
            </a:r>
            <a:endParaRPr sz="11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4"/>
          <p:cNvSpPr/>
          <p:nvPr/>
        </p:nvSpPr>
        <p:spPr>
          <a:xfrm>
            <a:off x="1061686" y="1504950"/>
            <a:ext cx="2910843" cy="114121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Architects Daughter"/>
              </a:rPr>
              <a:t>This</a:t>
            </a:r>
          </a:p>
        </p:txBody>
      </p:sp>
      <p:sp>
        <p:nvSpPr>
          <p:cNvPr id="558" name="Google Shape;558;p34"/>
          <p:cNvSpPr/>
          <p:nvPr/>
        </p:nvSpPr>
        <p:spPr>
          <a:xfrm>
            <a:off x="5176486" y="1504950"/>
            <a:ext cx="3386767" cy="113786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5"/>
                </a:solidFill>
                <a:latin typeface="Architects Daughter"/>
              </a:rPr>
              <a:t>That</a:t>
            </a:r>
          </a:p>
        </p:txBody>
      </p:sp>
      <p:sp>
        <p:nvSpPr>
          <p:cNvPr id="559" name="Google Shape;559;p34"/>
          <p:cNvSpPr txBox="1"/>
          <p:nvPr/>
        </p:nvSpPr>
        <p:spPr>
          <a:xfrm>
            <a:off x="1782425" y="416250"/>
            <a:ext cx="69237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>
                <a:latin typeface="Comic Sans MS"/>
                <a:ea typeface="Comic Sans MS"/>
                <a:cs typeface="Comic Sans MS"/>
                <a:sym typeface="Comic Sans MS"/>
              </a:rPr>
              <a:t>Hope</a:t>
            </a:r>
            <a:r>
              <a:rPr lang="en-GB" sz="3900">
                <a:latin typeface="Comic Sans MS"/>
                <a:ea typeface="Comic Sans MS"/>
                <a:cs typeface="Comic Sans MS"/>
                <a:sym typeface="Comic Sans MS"/>
              </a:rPr>
              <a:t> you had fun with  </a:t>
            </a:r>
            <a:endParaRPr sz="3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0" name="Google Shape;560;p34"/>
          <p:cNvSpPr txBox="1"/>
          <p:nvPr/>
        </p:nvSpPr>
        <p:spPr>
          <a:xfrm>
            <a:off x="4101075" y="1923575"/>
            <a:ext cx="925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GB" sz="3100">
                <a:latin typeface="Comic Sans MS"/>
                <a:ea typeface="Comic Sans MS"/>
                <a:cs typeface="Comic Sans MS"/>
                <a:sym typeface="Comic Sans MS"/>
              </a:rPr>
              <a:t>nd </a:t>
            </a:r>
            <a:endParaRPr sz="3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61" name="Google Shape;5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4175" y="3123400"/>
            <a:ext cx="2612675" cy="203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" name="Google Shape;215;p16"/>
          <p:cNvGraphicFramePr/>
          <p:nvPr/>
        </p:nvGraphicFramePr>
        <p:xfrm>
          <a:off x="101213" y="11351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{0FD34338-2C6A-4E9A-935D-0CD2B09FC876}</a:tableStyleId>
              </a:tblPr>
              <a:tblGrid>
                <a:gridCol w="1483775"/>
                <a:gridCol w="2785675"/>
              </a:tblGrid>
              <a:tr h="39055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indent="-381000" lvl="0" marL="685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Comic Sans MS"/>
                        <a:buAutoNum type="arabicPeriod"/>
                      </a:pPr>
                      <a:r>
                        <a:rPr lang="en-GB" sz="24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Sit in a comfortable position. </a:t>
                      </a:r>
                      <a:endParaRPr sz="24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indent="-381000" lvl="0" marL="685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Comic Sans MS"/>
                        <a:buAutoNum type="arabicPeriod"/>
                      </a:pPr>
                      <a:r>
                        <a:rPr lang="en-GB" sz="24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Close your eyes. </a:t>
                      </a:r>
                      <a:endParaRPr sz="24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indent="-381000" lvl="0" marL="685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Comic Sans MS"/>
                        <a:buAutoNum type="arabicPeriod"/>
                      </a:pPr>
                      <a:r>
                        <a:rPr lang="en-GB" sz="24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At the count of 1, breathe in.</a:t>
                      </a:r>
                      <a:endParaRPr sz="24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indent="-381000" lvl="0" marL="685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Comic Sans MS"/>
                        <a:buAutoNum type="arabicPeriod"/>
                      </a:pPr>
                      <a:r>
                        <a:rPr lang="en-GB" sz="24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At the count of 2, breathe out (repeat this 5 times).</a:t>
                      </a:r>
                      <a:endParaRPr sz="240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T="63500" marB="63500" marR="63500" marL="63500">
                    <a:lnL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graphicFrame>
        <p:nvGraphicFramePr>
          <p:cNvPr id="216" name="Google Shape;216;p16"/>
          <p:cNvGraphicFramePr/>
          <p:nvPr/>
        </p:nvGraphicFramePr>
        <p:xfrm>
          <a:off x="101225" y="143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{0FD34338-2C6A-4E9A-935D-0CD2B09FC876}</a:tableStyleId>
              </a:tblPr>
              <a:tblGrid>
                <a:gridCol w="2077475"/>
                <a:gridCol w="6790750"/>
              </a:tblGrid>
              <a:tr h="99115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24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Breathing Exercise</a:t>
                      </a:r>
                      <a:endParaRPr b="1"/>
                    </a:p>
                  </a:txBody>
                  <a:tcPr marT="91425" marB="91425" marR="91425" marL="91425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pic>
        <p:nvPicPr>
          <p:cNvPr id="217" name="Google Shape;21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1649" y="1572000"/>
            <a:ext cx="1229912" cy="838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UrEiAxLx1NyqWBsM5nvLGtssb5zzj-CxTHh-VfYjWoRfQNeAUxqjgA87Wk6GjKQhmByc1knp9QDF-1VWXcfx39BQd9mfRUC4ycAZSNP2EeV06foyaBOjBaesIa6xaSvxFJ4l5S99" id="218" name="Google Shape;21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12850" y="166763"/>
            <a:ext cx="756600" cy="76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6"/>
          <p:cNvPicPr preferRelativeResize="0"/>
          <p:nvPr/>
        </p:nvPicPr>
        <p:blipFill rotWithShape="1">
          <a:blip r:embed="rId5">
            <a:alphaModFix/>
          </a:blip>
          <a:srcRect b="23272" l="0" r="0" t="11282"/>
          <a:stretch/>
        </p:blipFill>
        <p:spPr>
          <a:xfrm>
            <a:off x="4867825" y="2278850"/>
            <a:ext cx="4197549" cy="21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0362" y="242900"/>
            <a:ext cx="1038740" cy="8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0487" y="198025"/>
            <a:ext cx="1038740" cy="8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1764841">
            <a:off x="550335" y="2196346"/>
            <a:ext cx="1407082" cy="293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64855">
            <a:off x="8539131" y="29037"/>
            <a:ext cx="461290" cy="961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20586">
            <a:off x="1827100" y="2176501"/>
            <a:ext cx="1121125" cy="20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41700">
            <a:off x="5280806" y="1385742"/>
            <a:ext cx="4768738" cy="220059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7"/>
          <p:cNvSpPr/>
          <p:nvPr/>
        </p:nvSpPr>
        <p:spPr>
          <a:xfrm>
            <a:off x="1366486" y="1165525"/>
            <a:ext cx="2910843" cy="114121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Architects Daughter"/>
              </a:rPr>
              <a:t>This</a:t>
            </a:r>
          </a:p>
        </p:txBody>
      </p:sp>
      <p:sp>
        <p:nvSpPr>
          <p:cNvPr id="231" name="Google Shape;231;p17"/>
          <p:cNvSpPr/>
          <p:nvPr/>
        </p:nvSpPr>
        <p:spPr>
          <a:xfrm>
            <a:off x="5252686" y="3867150"/>
            <a:ext cx="3386767" cy="113786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5"/>
                </a:solidFill>
                <a:latin typeface="Architects Daughter"/>
              </a:rPr>
              <a:t>That</a:t>
            </a:r>
          </a:p>
        </p:txBody>
      </p:sp>
      <p:pic>
        <p:nvPicPr>
          <p:cNvPr descr="https://lh4.googleusercontent.com/UrEiAxLx1NyqWBsM5nvLGtssb5zzj-CxTHh-VfYjWoRfQNeAUxqjgA87Wk6GjKQhmByc1knp9QDF-1VWXcfx39BQd9mfRUC4ycAZSNP2EeV06foyaBOjBaesIa6xaSvxFJ4l5S99" id="232" name="Google Shape;23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23375" y="70772"/>
            <a:ext cx="564525" cy="5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800" y="1350750"/>
            <a:ext cx="5791296" cy="38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8"/>
          <p:cNvSpPr txBox="1"/>
          <p:nvPr>
            <p:ph idx="1" type="body"/>
          </p:nvPr>
        </p:nvSpPr>
        <p:spPr>
          <a:xfrm>
            <a:off x="311700" y="1682325"/>
            <a:ext cx="4113900" cy="28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Used</a:t>
            </a:r>
            <a:r>
              <a:rPr lang="en-GB" sz="3000">
                <a:solidFill>
                  <a:srgbClr val="000000"/>
                </a:solidFill>
              </a:rPr>
              <a:t> </a:t>
            </a:r>
            <a:r>
              <a:rPr lang="en-GB" sz="3000">
                <a:solidFill>
                  <a:srgbClr val="000000"/>
                </a:solidFill>
              </a:rPr>
              <a:t>when</a:t>
            </a:r>
            <a:r>
              <a:rPr lang="en-GB" sz="3000">
                <a:solidFill>
                  <a:srgbClr val="000000"/>
                </a:solidFill>
              </a:rPr>
              <a:t> an object is </a:t>
            </a:r>
            <a:r>
              <a:rPr lang="en-GB" sz="3000" u="sng">
                <a:solidFill>
                  <a:srgbClr val="000000"/>
                </a:solidFill>
              </a:rPr>
              <a:t>nearby. </a:t>
            </a:r>
            <a:endParaRPr sz="30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  </a:t>
            </a:r>
            <a:endParaRPr sz="3800">
              <a:solidFill>
                <a:srgbClr val="000000"/>
              </a:solidFill>
            </a:endParaRPr>
          </a:p>
        </p:txBody>
      </p:sp>
      <p:sp>
        <p:nvSpPr>
          <p:cNvPr id="239" name="Google Shape;239;p18"/>
          <p:cNvSpPr txBox="1"/>
          <p:nvPr>
            <p:ph idx="1" type="body"/>
          </p:nvPr>
        </p:nvSpPr>
        <p:spPr>
          <a:xfrm>
            <a:off x="4741150" y="1682325"/>
            <a:ext cx="4113900" cy="29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Used when an object is </a:t>
            </a:r>
            <a:r>
              <a:rPr lang="en-GB" sz="3000" u="sng">
                <a:solidFill>
                  <a:srgbClr val="000000"/>
                </a:solidFill>
              </a:rPr>
              <a:t>far away.</a:t>
            </a:r>
            <a:r>
              <a:rPr lang="en-GB" sz="3000">
                <a:solidFill>
                  <a:srgbClr val="000000"/>
                </a:solidFill>
              </a:rPr>
              <a:t> 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240" name="Google Shape;240;p18"/>
          <p:cNvSpPr/>
          <p:nvPr/>
        </p:nvSpPr>
        <p:spPr>
          <a:xfrm>
            <a:off x="909286" y="209550"/>
            <a:ext cx="2910843" cy="114121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Architects Daughter"/>
              </a:rPr>
              <a:t>This</a:t>
            </a:r>
          </a:p>
        </p:txBody>
      </p:sp>
      <p:sp>
        <p:nvSpPr>
          <p:cNvPr id="241" name="Google Shape;241;p18"/>
          <p:cNvSpPr/>
          <p:nvPr/>
        </p:nvSpPr>
        <p:spPr>
          <a:xfrm>
            <a:off x="5252686" y="3638550"/>
            <a:ext cx="3386767" cy="113786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5"/>
                </a:solidFill>
                <a:latin typeface="Architects Daughter"/>
              </a:rPr>
              <a:t>That</a:t>
            </a:r>
          </a:p>
        </p:txBody>
      </p:sp>
      <p:pic>
        <p:nvPicPr>
          <p:cNvPr id="242" name="Google Shape;242;p18"/>
          <p:cNvPicPr preferRelativeResize="0"/>
          <p:nvPr/>
        </p:nvPicPr>
        <p:blipFill rotWithShape="1">
          <a:blip r:embed="rId3">
            <a:alphaModFix/>
          </a:blip>
          <a:srcRect b="0" l="0" r="0" t="16673"/>
          <a:stretch/>
        </p:blipFill>
        <p:spPr>
          <a:xfrm>
            <a:off x="7672400" y="57150"/>
            <a:ext cx="1522925" cy="84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964713" y="2667163"/>
            <a:ext cx="569050" cy="11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8"/>
          <p:cNvSpPr txBox="1"/>
          <p:nvPr/>
        </p:nvSpPr>
        <p:spPr>
          <a:xfrm>
            <a:off x="186875" y="2889575"/>
            <a:ext cx="1589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5" name="Google Shape;245;p18"/>
          <p:cNvSpPr txBox="1"/>
          <p:nvPr/>
        </p:nvSpPr>
        <p:spPr>
          <a:xfrm>
            <a:off x="5029375" y="298775"/>
            <a:ext cx="1468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That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46" name="Google Shape;246;p18"/>
          <p:cNvPicPr preferRelativeResize="0"/>
          <p:nvPr/>
        </p:nvPicPr>
        <p:blipFill rotWithShape="1">
          <a:blip r:embed="rId5">
            <a:alphaModFix/>
          </a:blip>
          <a:srcRect b="30488" l="0" r="0" t="32498"/>
          <a:stretch/>
        </p:blipFill>
        <p:spPr>
          <a:xfrm rot="6">
            <a:off x="5920400" y="583252"/>
            <a:ext cx="2428925" cy="4032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UrEiAxLx1NyqWBsM5nvLGtssb5zzj-CxTHh-VfYjWoRfQNeAUxqjgA87Wk6GjKQhmByc1knp9QDF-1VWXcfx39BQd9mfRUC4ycAZSNP2EeV06foyaBOjBaesIa6xaSvxFJ4l5S99" id="247" name="Google Shape;247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48775" y="-3"/>
            <a:ext cx="564525" cy="5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9"/>
          <p:cNvSpPr txBox="1"/>
          <p:nvPr>
            <p:ph idx="1" type="body"/>
          </p:nvPr>
        </p:nvSpPr>
        <p:spPr>
          <a:xfrm>
            <a:off x="311700" y="1682325"/>
            <a:ext cx="4113900" cy="28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rgbClr val="000000"/>
                </a:solidFill>
              </a:rPr>
              <a:t>When </a:t>
            </a:r>
            <a:r>
              <a:rPr lang="en-GB" sz="2900" u="sng">
                <a:solidFill>
                  <a:srgbClr val="000000"/>
                </a:solidFill>
              </a:rPr>
              <a:t>looking at</a:t>
            </a:r>
            <a:r>
              <a:rPr lang="en-GB" sz="2900">
                <a:solidFill>
                  <a:srgbClr val="000000"/>
                </a:solidFill>
              </a:rPr>
              <a:t> something or someone.</a:t>
            </a:r>
            <a:r>
              <a:rPr lang="en-GB" sz="2900">
                <a:solidFill>
                  <a:srgbClr val="000000"/>
                </a:solidFill>
              </a:rPr>
              <a:t> </a:t>
            </a:r>
            <a:endParaRPr sz="29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  </a:t>
            </a:r>
            <a:endParaRPr sz="3800">
              <a:solidFill>
                <a:srgbClr val="000000"/>
              </a:solidFill>
            </a:endParaRPr>
          </a:p>
        </p:txBody>
      </p:sp>
      <p:sp>
        <p:nvSpPr>
          <p:cNvPr id="253" name="Google Shape;253;p19"/>
          <p:cNvSpPr txBox="1"/>
          <p:nvPr>
            <p:ph idx="1" type="body"/>
          </p:nvPr>
        </p:nvSpPr>
        <p:spPr>
          <a:xfrm>
            <a:off x="4731300" y="1682325"/>
            <a:ext cx="4208400" cy="29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000">
                <a:solidFill>
                  <a:srgbClr val="000000"/>
                </a:solidFill>
              </a:rPr>
              <a:t>When </a:t>
            </a:r>
            <a:r>
              <a:rPr lang="en-GB" sz="3000" u="sng">
                <a:solidFill>
                  <a:srgbClr val="000000"/>
                </a:solidFill>
              </a:rPr>
              <a:t>pointing </a:t>
            </a:r>
            <a:r>
              <a:rPr lang="en-GB" sz="3000" u="sng">
                <a:solidFill>
                  <a:srgbClr val="000000"/>
                </a:solidFill>
              </a:rPr>
              <a:t>out</a:t>
            </a:r>
            <a:r>
              <a:rPr lang="en-GB" sz="3000">
                <a:solidFill>
                  <a:srgbClr val="000000"/>
                </a:solidFill>
              </a:rPr>
              <a:t> to something or someone. </a:t>
            </a:r>
            <a:r>
              <a:rPr lang="en-GB" sz="3000">
                <a:solidFill>
                  <a:srgbClr val="000000"/>
                </a:solidFill>
              </a:rPr>
              <a:t> 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254" name="Google Shape;254;p19"/>
          <p:cNvSpPr/>
          <p:nvPr/>
        </p:nvSpPr>
        <p:spPr>
          <a:xfrm>
            <a:off x="909286" y="209550"/>
            <a:ext cx="2910843" cy="114121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Architects Daughter"/>
              </a:rPr>
              <a:t>This</a:t>
            </a:r>
          </a:p>
        </p:txBody>
      </p:sp>
      <p:sp>
        <p:nvSpPr>
          <p:cNvPr id="255" name="Google Shape;255;p19"/>
          <p:cNvSpPr/>
          <p:nvPr/>
        </p:nvSpPr>
        <p:spPr>
          <a:xfrm>
            <a:off x="5252686" y="3638550"/>
            <a:ext cx="3386767" cy="113786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5"/>
                </a:solidFill>
                <a:latin typeface="Architects Daughter"/>
              </a:rPr>
              <a:t>That</a:t>
            </a:r>
          </a:p>
        </p:txBody>
      </p:sp>
      <p:pic>
        <p:nvPicPr>
          <p:cNvPr id="256" name="Google Shape;25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448913" y="2913363"/>
            <a:ext cx="569050" cy="8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9"/>
          <p:cNvSpPr txBox="1"/>
          <p:nvPr/>
        </p:nvSpPr>
        <p:spPr>
          <a:xfrm>
            <a:off x="228775" y="2889575"/>
            <a:ext cx="11661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 auto</a:t>
            </a:r>
            <a:endParaRPr sz="2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8" name="Google Shape;258;p19"/>
          <p:cNvSpPr txBox="1"/>
          <p:nvPr/>
        </p:nvSpPr>
        <p:spPr>
          <a:xfrm>
            <a:off x="5029375" y="70175"/>
            <a:ext cx="1117200" cy="10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That auto</a:t>
            </a:r>
            <a:endParaRPr sz="27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9" name="Google Shape;259;p19"/>
          <p:cNvPicPr preferRelativeResize="0"/>
          <p:nvPr/>
        </p:nvPicPr>
        <p:blipFill rotWithShape="1">
          <a:blip r:embed="rId4">
            <a:alphaModFix/>
          </a:blip>
          <a:srcRect b="30488" l="0" r="0" t="32498"/>
          <a:stretch/>
        </p:blipFill>
        <p:spPr>
          <a:xfrm rot="6">
            <a:off x="5920400" y="354652"/>
            <a:ext cx="2428925" cy="40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5400" y="3098548"/>
            <a:ext cx="3593325" cy="193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2567" y="120323"/>
            <a:ext cx="1057158" cy="56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9"/>
          <p:cNvSpPr/>
          <p:nvPr/>
        </p:nvSpPr>
        <p:spPr>
          <a:xfrm>
            <a:off x="60725" y="2788774"/>
            <a:ext cx="1235304" cy="1359504"/>
          </a:xfrm>
          <a:prstGeom prst="cloud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9"/>
          <p:cNvSpPr/>
          <p:nvPr/>
        </p:nvSpPr>
        <p:spPr>
          <a:xfrm>
            <a:off x="4861325" y="45574"/>
            <a:ext cx="1235304" cy="1359504"/>
          </a:xfrm>
          <a:prstGeom prst="cloud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lh4.googleusercontent.com/UrEiAxLx1NyqWBsM5nvLGtssb5zzj-CxTHh-VfYjWoRfQNeAUxqjgA87Wk6GjKQhmByc1knp9QDF-1VWXcfx39BQd9mfRUC4ycAZSNP2EeV06foyaBOjBaesIa6xaSvxFJ4l5S99" id="264" name="Google Shape;264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150" y="4461172"/>
            <a:ext cx="564525" cy="5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"/>
          <p:cNvSpPr/>
          <p:nvPr/>
        </p:nvSpPr>
        <p:spPr>
          <a:xfrm>
            <a:off x="909286" y="209550"/>
            <a:ext cx="2910843" cy="114121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Architects Daughter"/>
              </a:rPr>
              <a:t>This</a:t>
            </a:r>
          </a:p>
        </p:txBody>
      </p:sp>
      <p:sp>
        <p:nvSpPr>
          <p:cNvPr id="270" name="Google Shape;270;p20"/>
          <p:cNvSpPr/>
          <p:nvPr/>
        </p:nvSpPr>
        <p:spPr>
          <a:xfrm>
            <a:off x="5252686" y="3638550"/>
            <a:ext cx="3386767" cy="113786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5"/>
                </a:solidFill>
                <a:latin typeface="Architects Daughter"/>
              </a:rPr>
              <a:t>That</a:t>
            </a:r>
          </a:p>
        </p:txBody>
      </p:sp>
      <p:pic>
        <p:nvPicPr>
          <p:cNvPr id="271" name="Google Shape;27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125" y="1905175"/>
            <a:ext cx="988100" cy="13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99996">
            <a:off x="5539075" y="877076"/>
            <a:ext cx="2852051" cy="2200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20"/>
          <p:cNvGrpSpPr/>
          <p:nvPr/>
        </p:nvGrpSpPr>
        <p:grpSpPr>
          <a:xfrm>
            <a:off x="49200" y="2746492"/>
            <a:ext cx="4552602" cy="2535941"/>
            <a:chOff x="49200" y="2746492"/>
            <a:chExt cx="4552602" cy="2535941"/>
          </a:xfrm>
        </p:grpSpPr>
        <p:pic>
          <p:nvPicPr>
            <p:cNvPr id="274" name="Google Shape;274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200" y="2746492"/>
              <a:ext cx="4552602" cy="25359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20"/>
            <p:cNvSpPr/>
            <p:nvPr/>
          </p:nvSpPr>
          <p:spPr>
            <a:xfrm>
              <a:off x="1158050" y="3297875"/>
              <a:ext cx="432735" cy="769504"/>
            </a:xfrm>
            <a:custGeom>
              <a:rect b="b" l="l" r="r" t="t"/>
              <a:pathLst>
                <a:path extrusionOk="0" h="43666" w="29111">
                  <a:moveTo>
                    <a:pt x="6294" y="43666"/>
                  </a:moveTo>
                  <a:lnTo>
                    <a:pt x="0" y="0"/>
                  </a:lnTo>
                  <a:lnTo>
                    <a:pt x="29111" y="27145"/>
                  </a:lnTo>
                  <a:close/>
                </a:path>
              </a:pathLst>
            </a:custGeom>
            <a:solidFill>
              <a:srgbClr val="FFFF00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76" name="Google Shape;276;p20"/>
            <p:cNvSpPr/>
            <p:nvPr/>
          </p:nvSpPr>
          <p:spPr>
            <a:xfrm>
              <a:off x="1101450" y="3688625"/>
              <a:ext cx="885100" cy="649100"/>
            </a:xfrm>
            <a:custGeom>
              <a:rect b="b" l="l" r="r" t="t"/>
              <a:pathLst>
                <a:path extrusionOk="0" h="25964" w="35404">
                  <a:moveTo>
                    <a:pt x="0" y="17309"/>
                  </a:moveTo>
                  <a:lnTo>
                    <a:pt x="33437" y="0"/>
                  </a:lnTo>
                  <a:lnTo>
                    <a:pt x="35404" y="14949"/>
                  </a:lnTo>
                  <a:lnTo>
                    <a:pt x="14948" y="25964"/>
                  </a:lnTo>
                  <a:close/>
                </a:path>
              </a:pathLst>
            </a:custGeom>
            <a:solidFill>
              <a:srgbClr val="4F2B02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277" name="Google Shape;277;p20"/>
            <p:cNvCxnSpPr/>
            <p:nvPr/>
          </p:nvCxnSpPr>
          <p:spPr>
            <a:xfrm>
              <a:off x="1180125" y="3324750"/>
              <a:ext cx="491700" cy="540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78" name="Google Shape;278;p20"/>
            <p:cNvSpPr txBox="1"/>
            <p:nvPr/>
          </p:nvSpPr>
          <p:spPr>
            <a:xfrm rot="-777878">
              <a:off x="2660007" y="3183762"/>
              <a:ext cx="988190" cy="507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100">
                  <a:latin typeface="Comic Sans MS"/>
                  <a:ea typeface="Comic Sans MS"/>
                  <a:cs typeface="Comic Sans MS"/>
                  <a:sym typeface="Comic Sans MS"/>
                </a:rPr>
                <a:t>boat</a:t>
              </a:r>
              <a:endParaRPr sz="21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79" name="Google Shape;279;p20"/>
          <p:cNvSpPr txBox="1"/>
          <p:nvPr/>
        </p:nvSpPr>
        <p:spPr>
          <a:xfrm>
            <a:off x="582675" y="1461100"/>
            <a:ext cx="3737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latin typeface="Comic Sans MS"/>
                <a:ea typeface="Comic Sans MS"/>
                <a:cs typeface="Comic Sans MS"/>
                <a:sym typeface="Comic Sans MS"/>
              </a:rPr>
              <a:t>Look at </a:t>
            </a:r>
            <a:r>
              <a:rPr lang="en-GB" sz="2900" u="sng">
                <a:latin typeface="Comic Sans MS"/>
                <a:ea typeface="Comic Sans MS"/>
                <a:cs typeface="Comic Sans MS"/>
                <a:sym typeface="Comic Sans MS"/>
              </a:rPr>
              <a:t>this</a:t>
            </a:r>
            <a:r>
              <a:rPr lang="en-GB" sz="2900">
                <a:latin typeface="Comic Sans MS"/>
                <a:ea typeface="Comic Sans MS"/>
                <a:cs typeface="Comic Sans MS"/>
                <a:sym typeface="Comic Sans MS"/>
              </a:rPr>
              <a:t> book!</a:t>
            </a:r>
            <a:endParaRPr sz="2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" name="Google Shape;280;p20"/>
          <p:cNvSpPr txBox="1"/>
          <p:nvPr/>
        </p:nvSpPr>
        <p:spPr>
          <a:xfrm>
            <a:off x="5383275" y="2985100"/>
            <a:ext cx="3737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latin typeface="Comic Sans MS"/>
                <a:ea typeface="Comic Sans MS"/>
                <a:cs typeface="Comic Sans MS"/>
                <a:sym typeface="Comic Sans MS"/>
              </a:rPr>
              <a:t>Look at </a:t>
            </a:r>
            <a:r>
              <a:rPr lang="en-GB" sz="2900" u="sng">
                <a:latin typeface="Comic Sans MS"/>
                <a:ea typeface="Comic Sans MS"/>
                <a:cs typeface="Comic Sans MS"/>
                <a:sym typeface="Comic Sans MS"/>
              </a:rPr>
              <a:t>that</a:t>
            </a:r>
            <a:r>
              <a:rPr lang="en-GB" sz="2900">
                <a:latin typeface="Comic Sans MS"/>
                <a:ea typeface="Comic Sans MS"/>
                <a:cs typeface="Comic Sans MS"/>
                <a:sym typeface="Comic Sans MS"/>
              </a:rPr>
              <a:t> book!</a:t>
            </a:r>
            <a:endParaRPr sz="2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81" name="Google Shape;281;p20"/>
          <p:cNvGrpSpPr/>
          <p:nvPr/>
        </p:nvGrpSpPr>
        <p:grpSpPr>
          <a:xfrm>
            <a:off x="6028601" y="120868"/>
            <a:ext cx="1468800" cy="818162"/>
            <a:chOff x="6028601" y="120868"/>
            <a:chExt cx="1468800" cy="818162"/>
          </a:xfrm>
        </p:grpSpPr>
        <p:pic>
          <p:nvPicPr>
            <p:cNvPr id="282" name="Google Shape;282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28601" y="120868"/>
              <a:ext cx="1468800" cy="818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05550" y="267175"/>
              <a:ext cx="410750" cy="409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https://lh4.googleusercontent.com/UrEiAxLx1NyqWBsM5nvLGtssb5zzj-CxTHh-VfYjWoRfQNeAUxqjgA87Wk6GjKQhmByc1knp9QDF-1VWXcfx39BQd9mfRUC4ycAZSNP2EeV06foyaBOjBaesIa6xaSvxFJ4l5S99" id="284" name="Google Shape;284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94375" y="-3"/>
            <a:ext cx="564525" cy="5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/>
          <p:nvPr/>
        </p:nvSpPr>
        <p:spPr>
          <a:xfrm>
            <a:off x="909286" y="209550"/>
            <a:ext cx="2910843" cy="114121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Architects Daughter"/>
              </a:rPr>
              <a:t>This</a:t>
            </a:r>
          </a:p>
        </p:txBody>
      </p:sp>
      <p:sp>
        <p:nvSpPr>
          <p:cNvPr id="290" name="Google Shape;290;p21"/>
          <p:cNvSpPr/>
          <p:nvPr/>
        </p:nvSpPr>
        <p:spPr>
          <a:xfrm>
            <a:off x="5252686" y="3638550"/>
            <a:ext cx="3386767" cy="113786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5"/>
                </a:solidFill>
                <a:latin typeface="Architects Daughter"/>
              </a:rPr>
              <a:t>That</a:t>
            </a:r>
          </a:p>
        </p:txBody>
      </p:sp>
      <p:pic>
        <p:nvPicPr>
          <p:cNvPr id="291" name="Google Shape;29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125" y="1905175"/>
            <a:ext cx="988100" cy="13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99996">
            <a:off x="5539075" y="877076"/>
            <a:ext cx="2852051" cy="220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1"/>
          <p:cNvPicPr preferRelativeResize="0"/>
          <p:nvPr/>
        </p:nvPicPr>
        <p:blipFill rotWithShape="1">
          <a:blip r:embed="rId5">
            <a:alphaModFix/>
          </a:blip>
          <a:srcRect b="10612" l="0" r="0" t="10604"/>
          <a:stretch/>
        </p:blipFill>
        <p:spPr>
          <a:xfrm>
            <a:off x="49200" y="2746492"/>
            <a:ext cx="4552602" cy="253594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1"/>
          <p:cNvSpPr txBox="1"/>
          <p:nvPr/>
        </p:nvSpPr>
        <p:spPr>
          <a:xfrm>
            <a:off x="173275" y="1461100"/>
            <a:ext cx="4146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latin typeface="Comic Sans MS"/>
                <a:ea typeface="Comic Sans MS"/>
                <a:cs typeface="Comic Sans MS"/>
                <a:sym typeface="Comic Sans MS"/>
              </a:rPr>
              <a:t>I will wait for </a:t>
            </a:r>
            <a:r>
              <a:rPr lang="en-GB" sz="2900" u="sng">
                <a:latin typeface="Comic Sans MS"/>
                <a:ea typeface="Comic Sans MS"/>
                <a:cs typeface="Comic Sans MS"/>
                <a:sym typeface="Comic Sans MS"/>
              </a:rPr>
              <a:t>this</a:t>
            </a:r>
            <a:r>
              <a:rPr lang="en-GB" sz="2900">
                <a:latin typeface="Comic Sans MS"/>
                <a:ea typeface="Comic Sans MS"/>
                <a:cs typeface="Comic Sans MS"/>
                <a:sym typeface="Comic Sans MS"/>
              </a:rPr>
              <a:t> bus.</a:t>
            </a:r>
            <a:endParaRPr sz="2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5" name="Google Shape;295;p21"/>
          <p:cNvSpPr txBox="1"/>
          <p:nvPr/>
        </p:nvSpPr>
        <p:spPr>
          <a:xfrm>
            <a:off x="4688125" y="2985100"/>
            <a:ext cx="4455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latin typeface="Comic Sans MS"/>
                <a:ea typeface="Comic Sans MS"/>
                <a:cs typeface="Comic Sans MS"/>
                <a:sym typeface="Comic Sans MS"/>
              </a:rPr>
              <a:t>I will wait for</a:t>
            </a:r>
            <a:r>
              <a:rPr lang="en-GB" sz="29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GB" sz="2900" u="sng">
                <a:latin typeface="Comic Sans MS"/>
                <a:ea typeface="Comic Sans MS"/>
                <a:cs typeface="Comic Sans MS"/>
                <a:sym typeface="Comic Sans MS"/>
              </a:rPr>
              <a:t>that</a:t>
            </a:r>
            <a:r>
              <a:rPr lang="en-GB" sz="2900">
                <a:latin typeface="Comic Sans MS"/>
                <a:ea typeface="Comic Sans MS"/>
                <a:cs typeface="Comic Sans MS"/>
                <a:sym typeface="Comic Sans MS"/>
              </a:rPr>
              <a:t> bus.</a:t>
            </a:r>
            <a:endParaRPr sz="2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96" name="Google Shape;296;p21"/>
          <p:cNvPicPr preferRelativeResize="0"/>
          <p:nvPr/>
        </p:nvPicPr>
        <p:blipFill rotWithShape="1">
          <a:blip r:embed="rId5">
            <a:alphaModFix/>
          </a:blip>
          <a:srcRect b="10612" l="0" r="0" t="10604"/>
          <a:stretch/>
        </p:blipFill>
        <p:spPr>
          <a:xfrm>
            <a:off x="6410926" y="190126"/>
            <a:ext cx="934074" cy="5203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UrEiAxLx1NyqWBsM5nvLGtssb5zzj-CxTHh-VfYjWoRfQNeAUxqjgA87Wk6GjKQhmByc1knp9QDF-1VWXcfx39BQd9mfRUC4ycAZSNP2EeV06foyaBOjBaesIa6xaSvxFJ4l5S99" id="297" name="Google Shape;29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36625" y="138822"/>
            <a:ext cx="564525" cy="5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2"/>
          <p:cNvSpPr/>
          <p:nvPr/>
        </p:nvSpPr>
        <p:spPr>
          <a:xfrm>
            <a:off x="909286" y="209550"/>
            <a:ext cx="2910843" cy="114121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Architects Daughter"/>
              </a:rPr>
              <a:t>This</a:t>
            </a:r>
          </a:p>
        </p:txBody>
      </p:sp>
      <p:sp>
        <p:nvSpPr>
          <p:cNvPr id="303" name="Google Shape;303;p22"/>
          <p:cNvSpPr/>
          <p:nvPr/>
        </p:nvSpPr>
        <p:spPr>
          <a:xfrm>
            <a:off x="5252686" y="3638550"/>
            <a:ext cx="3386767" cy="113786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accent5"/>
                </a:solidFill>
                <a:latin typeface="Architects Daughter"/>
              </a:rPr>
              <a:t>That</a:t>
            </a:r>
          </a:p>
        </p:txBody>
      </p:sp>
      <p:pic>
        <p:nvPicPr>
          <p:cNvPr id="304" name="Google Shape;3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125" y="1905175"/>
            <a:ext cx="988100" cy="13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99996">
            <a:off x="5539075" y="877076"/>
            <a:ext cx="2852051" cy="220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2"/>
          <p:cNvPicPr preferRelativeResize="0"/>
          <p:nvPr/>
        </p:nvPicPr>
        <p:blipFill rotWithShape="1">
          <a:blip r:embed="rId5">
            <a:alphaModFix/>
          </a:blip>
          <a:srcRect b="15445" l="0" r="0" t="15445"/>
          <a:stretch/>
        </p:blipFill>
        <p:spPr>
          <a:xfrm>
            <a:off x="354000" y="3055501"/>
            <a:ext cx="3579050" cy="199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2"/>
          <p:cNvSpPr txBox="1"/>
          <p:nvPr/>
        </p:nvSpPr>
        <p:spPr>
          <a:xfrm>
            <a:off x="594125" y="1461100"/>
            <a:ext cx="3737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u="sng">
                <a:latin typeface="Comic Sans MS"/>
                <a:ea typeface="Comic Sans MS"/>
                <a:cs typeface="Comic Sans MS"/>
                <a:sym typeface="Comic Sans MS"/>
              </a:rPr>
              <a:t>This</a:t>
            </a:r>
            <a:r>
              <a:rPr lang="en-GB" sz="2900">
                <a:latin typeface="Comic Sans MS"/>
                <a:ea typeface="Comic Sans MS"/>
                <a:cs typeface="Comic Sans MS"/>
                <a:sym typeface="Comic Sans MS"/>
              </a:rPr>
              <a:t> is Rajiv’s </a:t>
            </a:r>
            <a:r>
              <a:rPr lang="en-GB" sz="2900">
                <a:latin typeface="Comic Sans MS"/>
                <a:ea typeface="Comic Sans MS"/>
                <a:cs typeface="Comic Sans MS"/>
                <a:sym typeface="Comic Sans MS"/>
              </a:rPr>
              <a:t>house.</a:t>
            </a:r>
            <a:endParaRPr sz="2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8" name="Google Shape;308;p22"/>
          <p:cNvSpPr txBox="1"/>
          <p:nvPr/>
        </p:nvSpPr>
        <p:spPr>
          <a:xfrm>
            <a:off x="4878625" y="2985100"/>
            <a:ext cx="4470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 u="sng"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en-GB" sz="2900" u="sng">
                <a:latin typeface="Comic Sans MS"/>
                <a:ea typeface="Comic Sans MS"/>
                <a:cs typeface="Comic Sans MS"/>
                <a:sym typeface="Comic Sans MS"/>
              </a:rPr>
              <a:t>hat</a:t>
            </a:r>
            <a:r>
              <a:rPr lang="en-GB" sz="2900">
                <a:latin typeface="Comic Sans MS"/>
                <a:ea typeface="Comic Sans MS"/>
                <a:cs typeface="Comic Sans MS"/>
                <a:sym typeface="Comic Sans MS"/>
              </a:rPr>
              <a:t> is Rajiv’s house!</a:t>
            </a:r>
            <a:endParaRPr sz="2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09" name="Google Shape;309;p22"/>
          <p:cNvPicPr preferRelativeResize="0"/>
          <p:nvPr/>
        </p:nvPicPr>
        <p:blipFill rotWithShape="1">
          <a:blip r:embed="rId5">
            <a:alphaModFix/>
          </a:blip>
          <a:srcRect b="15445" l="0" r="0" t="15445"/>
          <a:stretch/>
        </p:blipFill>
        <p:spPr>
          <a:xfrm>
            <a:off x="6373800" y="155328"/>
            <a:ext cx="988100" cy="5503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UrEiAxLx1NyqWBsM5nvLGtssb5zzj-CxTHh-VfYjWoRfQNeAUxqjgA87Wk6GjKQhmByc1knp9QDF-1VWXcfx39BQd9mfRUC4ycAZSNP2EeV06foyaBOjBaesIa6xaSvxFJ4l5S99" id="310" name="Google Shape;31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20450" y="144722"/>
            <a:ext cx="564525" cy="5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